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9" r:id="rId3"/>
    <p:sldId id="284" r:id="rId4"/>
    <p:sldId id="286" r:id="rId5"/>
    <p:sldId id="278" r:id="rId6"/>
    <p:sldId id="281" r:id="rId7"/>
    <p:sldId id="282" r:id="rId8"/>
    <p:sldId id="283" r:id="rId9"/>
    <p:sldId id="285" r:id="rId10"/>
    <p:sldId id="287" r:id="rId11"/>
    <p:sldId id="288" r:id="rId12"/>
    <p:sldId id="280" r:id="rId13"/>
    <p:sldId id="289" r:id="rId14"/>
    <p:sldId id="276"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FFE1"/>
    <a:srgbClr val="EEAC5B"/>
    <a:srgbClr val="475BC9"/>
    <a:srgbClr val="000000"/>
    <a:srgbClr val="BFBFBF"/>
    <a:srgbClr val="FF8F22"/>
    <a:srgbClr val="152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79"/>
    <p:restoredTop sz="73567"/>
  </p:normalViewPr>
  <p:slideViewPr>
    <p:cSldViewPr snapToGrid="0" snapToObjects="1">
      <p:cViewPr>
        <p:scale>
          <a:sx n="111" d="100"/>
          <a:sy n="111" d="100"/>
        </p:scale>
        <p:origin x="344" y="52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9D215-6A83-B54B-927A-62DE112695EB}" type="datetimeFigureOut">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F191-07C0-B84E-ACB2-67CA3C774756}" type="slidenum">
              <a:t>‹#›</a:t>
            </a:fld>
            <a:endParaRPr lang="en-US"/>
          </a:p>
        </p:txBody>
      </p:sp>
    </p:spTree>
    <p:extLst>
      <p:ext uri="{BB962C8B-B14F-4D97-AF65-F5344CB8AC3E}">
        <p14:creationId xmlns:p14="http://schemas.microsoft.com/office/powerpoint/2010/main" val="381105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part of this briefing will focus on the PRAM metamodel of </a:t>
            </a:r>
            <a:r>
              <a:rPr lang="en-US" b="1"/>
              <a:t>redistribution</a:t>
            </a:r>
            <a:r>
              <a:rPr lang="en-US"/>
              <a:t> and how probabilistic graphical models, ABMs, ODE models and compartmental models are instances of PRAM models (prams).  The second part will focus on the possibility of </a:t>
            </a:r>
            <a:r>
              <a:rPr lang="en-US" b="1"/>
              <a:t>compiling</a:t>
            </a:r>
            <a:r>
              <a:rPr lang="en-US"/>
              <a:t> models semi-automatically given </a:t>
            </a:r>
            <a:r>
              <a:rPr lang="en-US" b="1"/>
              <a:t>specifications</a:t>
            </a:r>
            <a:r>
              <a:rPr lang="en-US"/>
              <a:t> at the meta-model layer. </a:t>
            </a:r>
          </a:p>
          <a:p>
            <a:endParaRPr lang="en-US"/>
          </a:p>
          <a:p>
            <a:r>
              <a:rPr lang="en-US"/>
              <a:t>Note that the analogy to compilers is very strong, in that common compiler operations such as static and dynamic analysis </a:t>
            </a:r>
            <a:r>
              <a:rPr lang="en-US" b="1"/>
              <a:t>already</a:t>
            </a:r>
            <a:r>
              <a:rPr lang="en-US"/>
              <a:t> are implemented in PRAM.  </a:t>
            </a:r>
          </a:p>
        </p:txBody>
      </p:sp>
      <p:sp>
        <p:nvSpPr>
          <p:cNvPr id="4" name="Slide Number Placeholder 3"/>
          <p:cNvSpPr>
            <a:spLocks noGrp="1"/>
          </p:cNvSpPr>
          <p:nvPr>
            <p:ph type="sldNum" sz="quarter" idx="5"/>
          </p:nvPr>
        </p:nvSpPr>
        <p:spPr/>
        <p:txBody>
          <a:bodyPr/>
          <a:lstStyle/>
          <a:p>
            <a:fld id="{CAFFF191-07C0-B84E-ACB2-67CA3C774756}" type="slidenum">
              <a:rPr lang="en-US"/>
              <a:t>3</a:t>
            </a:fld>
            <a:endParaRPr lang="en-US"/>
          </a:p>
        </p:txBody>
      </p:sp>
    </p:spTree>
    <p:extLst>
      <p:ext uri="{BB962C8B-B14F-4D97-AF65-F5344CB8AC3E}">
        <p14:creationId xmlns:p14="http://schemas.microsoft.com/office/powerpoint/2010/main" val="248883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294107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begin with the familiar formulation of assignments to random variables, called configurations.    Then we add the notion of mass assigned to a configuration.  For example, the configuration LS (low income, susceptible) has mass m(LS).  We add rules that redistribute mass probabilistically; for example, LS -&gt; LI with probability p means that LI gains mass p(m(LS)).  </a:t>
            </a:r>
          </a:p>
          <a:p>
            <a:endParaRPr lang="en-US"/>
          </a:p>
          <a:p>
            <a:r>
              <a:rPr lang="en-US"/>
              <a:t>Remarkably, this is almost everything we need to 1) formulate a wide variety of redistribution problems, 2) reformulate these problems as ABMs, bayesian inference, etc.</a:t>
            </a:r>
          </a:p>
        </p:txBody>
      </p:sp>
      <p:sp>
        <p:nvSpPr>
          <p:cNvPr id="4" name="Slide Number Placeholder 3"/>
          <p:cNvSpPr>
            <a:spLocks noGrp="1"/>
          </p:cNvSpPr>
          <p:nvPr>
            <p:ph type="sldNum" sz="quarter" idx="5"/>
          </p:nvPr>
        </p:nvSpPr>
        <p:spPr/>
        <p:txBody>
          <a:bodyPr/>
          <a:lstStyle/>
          <a:p>
            <a:fld id="{CAFFF191-07C0-B84E-ACB2-67CA3C774756}" type="slidenum">
              <a:rPr lang="en-US"/>
              <a:t>7</a:t>
            </a:fld>
            <a:endParaRPr lang="en-US"/>
          </a:p>
        </p:txBody>
      </p:sp>
    </p:spTree>
    <p:extLst>
      <p:ext uri="{BB962C8B-B14F-4D97-AF65-F5344CB8AC3E}">
        <p14:creationId xmlns:p14="http://schemas.microsoft.com/office/powerpoint/2010/main" val="117192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get the general idea of how prams are interpreted as different kinds of models by reviewing the first table.  However, prams are not straightforwardly Bayesian models: While obviously we can get conditional probabilities from joint and marginal probabilities,  if you turn a pram into a dynamic Bayes' net then the conditional probability tables change at every iteration, which seems to be a new kind of model.  </a:t>
            </a:r>
          </a:p>
          <a:p>
            <a:endParaRPr lang="en-US"/>
          </a:p>
        </p:txBody>
      </p:sp>
      <p:sp>
        <p:nvSpPr>
          <p:cNvPr id="4" name="Slide Number Placeholder 3"/>
          <p:cNvSpPr>
            <a:spLocks noGrp="1"/>
          </p:cNvSpPr>
          <p:nvPr>
            <p:ph type="sldNum" sz="quarter" idx="5"/>
          </p:nvPr>
        </p:nvSpPr>
        <p:spPr/>
        <p:txBody>
          <a:bodyPr/>
          <a:lstStyle/>
          <a:p>
            <a:fld id="{CAFFF191-07C0-B84E-ACB2-67CA3C774756}" type="slidenum">
              <a:rPr lang="en-US"/>
              <a:t>8</a:t>
            </a:fld>
            <a:endParaRPr lang="en-US"/>
          </a:p>
        </p:txBody>
      </p:sp>
    </p:spTree>
    <p:extLst>
      <p:ext uri="{BB962C8B-B14F-4D97-AF65-F5344CB8AC3E}">
        <p14:creationId xmlns:p14="http://schemas.microsoft.com/office/powerpoint/2010/main" val="160293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briefly consider how PRAM compiles down to executable models.  The basic idea is that rules and aggregators (described on the next slide) are sufficient for PRAM to build executables by reading from databases.  This has been implemented for both prams-&gt;ABMs and for prams-&gt;Dynamic Bayesian Networks, though not all prams can be compiled to DBNs.</a:t>
            </a:r>
          </a:p>
        </p:txBody>
      </p:sp>
      <p:sp>
        <p:nvSpPr>
          <p:cNvPr id="4" name="Slide Number Placeholder 3"/>
          <p:cNvSpPr>
            <a:spLocks noGrp="1"/>
          </p:cNvSpPr>
          <p:nvPr>
            <p:ph type="sldNum" sz="quarter" idx="5"/>
          </p:nvPr>
        </p:nvSpPr>
        <p:spPr/>
        <p:txBody>
          <a:bodyPr/>
          <a:lstStyle/>
          <a:p>
            <a:fld id="{CAFFF191-07C0-B84E-ACB2-67CA3C774756}" type="slidenum">
              <a:rPr lang="en-US"/>
              <a:t>9</a:t>
            </a:fld>
            <a:endParaRPr lang="en-US"/>
          </a:p>
        </p:txBody>
      </p:sp>
    </p:spTree>
    <p:extLst>
      <p:ext uri="{BB962C8B-B14F-4D97-AF65-F5344CB8AC3E}">
        <p14:creationId xmlns:p14="http://schemas.microsoft.com/office/powerpoint/2010/main" val="415779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word about aggregators: Suppose you are interested in the interaction of an epidemic (e.g., modeled by SIR) and income, and you also want to consider two different high schools and whether or not students stay home.  If the probability of getting sick at school A or B depends on the proportion of sick students at school as opposed to staying home, then you need a way to calculate the proportion of sick kids at a location.</a:t>
            </a:r>
          </a:p>
          <a:p>
            <a:endParaRPr lang="en-US"/>
          </a:p>
          <a:p>
            <a:r>
              <a:rPr lang="en-US"/>
              <a:t>Suppose R(g,s) is a relation between a group g and a site s; for example at(g,A) says g is at A.  Aggregators are functions over groups that stand in relations to sites.  For example; we can get the proportion of all students who are sick at a school A by iterating over groups g such that at(g,A).</a:t>
            </a:r>
          </a:p>
        </p:txBody>
      </p:sp>
      <p:sp>
        <p:nvSpPr>
          <p:cNvPr id="4" name="Slide Number Placeholder 3"/>
          <p:cNvSpPr>
            <a:spLocks noGrp="1"/>
          </p:cNvSpPr>
          <p:nvPr>
            <p:ph type="sldNum" sz="quarter" idx="5"/>
          </p:nvPr>
        </p:nvSpPr>
        <p:spPr/>
        <p:txBody>
          <a:bodyPr/>
          <a:lstStyle/>
          <a:p>
            <a:fld id="{CAFFF191-07C0-B84E-ACB2-67CA3C774756}" type="slidenum">
              <a:rPr lang="en-US"/>
              <a:t>10</a:t>
            </a:fld>
            <a:endParaRPr lang="en-US"/>
          </a:p>
        </p:txBody>
      </p:sp>
    </p:spTree>
    <p:extLst>
      <p:ext uri="{BB962C8B-B14F-4D97-AF65-F5344CB8AC3E}">
        <p14:creationId xmlns:p14="http://schemas.microsoft.com/office/powerpoint/2010/main" val="40291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Rules and aggregators tell PRAM which information to gather about a population.  The rules and aggregators in the example here tell PRAM that we care about income level, flu status and relations to locations.  We might have much more information about students in various databases, but PRAM doesn't build more groups than it needs to run its rules.  So the only groups it will build are those that have different configurations of income level, flu status and relations to locations. </a:t>
            </a:r>
          </a:p>
          <a:p>
            <a:endParaRPr lang="en-US"/>
          </a:p>
          <a:p>
            <a:r>
              <a:rPr lang="en-US"/>
              <a:t>PRAM analyzes its rules, reads databases (e.g., the database of Allegheny County students) and automatically builds groups from the data in the databases.  </a:t>
            </a:r>
          </a:p>
          <a:p>
            <a:endParaRPr lang="en-US"/>
          </a:p>
          <a:p>
            <a:endParaRPr lang="en-US"/>
          </a:p>
        </p:txBody>
      </p:sp>
      <p:sp>
        <p:nvSpPr>
          <p:cNvPr id="4" name="Slide Number Placeholder 3"/>
          <p:cNvSpPr>
            <a:spLocks noGrp="1"/>
          </p:cNvSpPr>
          <p:nvPr>
            <p:ph type="sldNum" sz="quarter" idx="5"/>
          </p:nvPr>
        </p:nvSpPr>
        <p:spPr/>
        <p:txBody>
          <a:bodyPr/>
          <a:lstStyle/>
          <a:p>
            <a:fld id="{CAFFF191-07C0-B84E-ACB2-67CA3C774756}" type="slidenum">
              <a:rPr lang="en-US"/>
              <a:t>11</a:t>
            </a:fld>
            <a:endParaRPr lang="en-US"/>
          </a:p>
        </p:txBody>
      </p:sp>
    </p:spTree>
    <p:extLst>
      <p:ext uri="{BB962C8B-B14F-4D97-AF65-F5344CB8AC3E}">
        <p14:creationId xmlns:p14="http://schemas.microsoft.com/office/powerpoint/2010/main" val="377615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only building blocks are groups, which have mass, and attributes (as described later); and aggregators over groups, which compute functions over groups; and rules, which decribe how the masses of groups change, conditioned on aggregators and group attributes.  Inference in PRAM is called redistribution, and all it does is change the sizes of groups; for example, by the applicationif rules, the blue group gets bigger, the green group gets smaller, the brown group, which didn't previously exist, grows, and the tan group shrinks.  Surprisingly, with these simple building blocks, PRAMS can become agent-based models, compartmental models, Bayesian belief models, and probably other things.</a:t>
            </a:r>
          </a:p>
        </p:txBody>
      </p:sp>
      <p:sp>
        <p:nvSpPr>
          <p:cNvPr id="4" name="Slide Number Placeholder 3"/>
          <p:cNvSpPr>
            <a:spLocks noGrp="1"/>
          </p:cNvSpPr>
          <p:nvPr>
            <p:ph type="sldNum" sz="quarter" idx="5"/>
          </p:nvPr>
        </p:nvSpPr>
        <p:spPr/>
        <p:txBody>
          <a:bodyPr/>
          <a:lstStyle/>
          <a:p>
            <a:fld id="{CAFFF191-07C0-B84E-ACB2-67CA3C774756}" type="slidenum">
              <a:rPr lang="en-US"/>
              <a:t>14</a:t>
            </a:fld>
            <a:endParaRPr lang="en-US"/>
          </a:p>
        </p:txBody>
      </p:sp>
    </p:spTree>
    <p:extLst>
      <p:ext uri="{BB962C8B-B14F-4D97-AF65-F5344CB8AC3E}">
        <p14:creationId xmlns:p14="http://schemas.microsoft.com/office/powerpoint/2010/main" val="38433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5E2B-B5AD-F94D-9770-21B4DB0CE8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5A90C3-60A4-7A46-B13A-600C52EA8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E7A2BA-DBC0-E148-932C-E926272C56FF}"/>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CD50E589-8ECF-FA40-9F2C-71F42945E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FC2A7-0CB3-5F4F-B9B6-0064A8C355CF}"/>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102023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BE0D-681A-5B40-BD7C-4BC4BE8132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8EAC6D-5365-6C4E-9DCC-9A35942B3B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2B-344E-AB4F-A06C-39B6CAF701EC}"/>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CD91F90-0F8C-E648-BC3E-0D22F9769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286AD-9517-B34C-AE45-4FA2BDDF467E}"/>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84686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82DD01-5603-1B48-B968-B1E0CDDE5C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582DC-02FC-CB4B-8CD6-8A3C044C5D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20A7-2AAB-4B46-82F8-10E37DCD8B2E}"/>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9EAF5DF-2B02-A04B-B7DB-08462FFD9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93AC8-67F0-FD4D-95D1-8819AB92E03C}"/>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405651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828800" y="151418"/>
            <a:ext cx="9855199"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422440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2926-881F-5B49-9A4D-A2438055D8C1}"/>
              </a:ext>
            </a:extLst>
          </p:cNvPr>
          <p:cNvSpPr>
            <a:spLocks noGrp="1"/>
          </p:cNvSpPr>
          <p:nvPr>
            <p:ph type="title"/>
          </p:nvPr>
        </p:nvSpPr>
        <p:spPr/>
        <p:txBody>
          <a:bodyPr>
            <a:normAutofit/>
          </a:bodyPr>
          <a:lstStyle>
            <a:lvl1pPr>
              <a:defRPr sz="3000" baseline="0">
                <a:latin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43C2B8F-8D87-7440-9070-024F9FBC3C9A}"/>
              </a:ext>
            </a:extLst>
          </p:cNvPr>
          <p:cNvSpPr>
            <a:spLocks noGrp="1"/>
          </p:cNvSpPr>
          <p:nvPr>
            <p:ph idx="1"/>
          </p:nvPr>
        </p:nvSpPr>
        <p:spPr/>
        <p:txBody>
          <a:bodyPr>
            <a:normAutofit/>
          </a:bodyPr>
          <a:lstStyle>
            <a:lvl1pPr>
              <a:defRPr sz="2400" baseline="0">
                <a:latin typeface="Calibri" panose="020F0502020204030204" pitchFamily="34" charset="0"/>
              </a:defRPr>
            </a:lvl1pPr>
            <a:lvl2pPr>
              <a:defRPr sz="2400" baseline="0">
                <a:latin typeface="Calibri" panose="020F0502020204030204" pitchFamily="34" charset="0"/>
              </a:defRPr>
            </a:lvl2pPr>
            <a:lvl3pPr>
              <a:defRPr sz="2400" baseline="0">
                <a:latin typeface="Calibri" panose="020F0502020204030204" pitchFamily="34" charset="0"/>
              </a:defRPr>
            </a:lvl3pPr>
            <a:lvl4pPr>
              <a:defRPr sz="2400" baseline="0">
                <a:latin typeface="Calibri" panose="020F0502020204030204" pitchFamily="34" charset="0"/>
              </a:defRPr>
            </a:lvl4pPr>
            <a:lvl5pPr>
              <a:defRPr sz="2400" baseline="0">
                <a:latin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10AF5-2436-1046-8D64-E2B09571FB28}"/>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F69A864-1972-4040-9C6C-D5B35DF68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4F0-E251-8545-8FA7-F58CFA01CFDC}"/>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77553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0367-C297-D342-920C-39B9D5DD5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5EB702-963C-984A-82A8-65A680C2C3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0F2472-F3A8-5D4B-93C6-3E3B07557EE8}"/>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E10A77D2-65BD-1D43-A56E-8B4E2F448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75656-98D7-1F48-AF24-C094834F70EF}"/>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8537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5E69-808E-B243-8022-442E1B898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40164-9644-7246-A0CC-156BA7EA0E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487BC2-356E-5A42-8DCA-58EBF9FCB9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06AF3-0E7E-644B-932C-DCE93F37CA11}"/>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3EA59152-570F-B949-9FB3-E89AEC43E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4BD9E-C1FF-9B4B-93A2-1937433E4D27}"/>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83530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02CB-4E09-BA4A-99C0-0653F4B02B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FA382-C58F-DD42-91BF-DFCB7EDD0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46074A-EA5D-AF44-9D58-11CDBF0EF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62559-A7F3-FB41-9EC1-2D3C10E8C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BF3AD3-F4AF-3D45-A4BA-BFBE15BC6A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10AE8-8CE1-FC4A-A77F-B46B9F2C8C30}"/>
              </a:ext>
            </a:extLst>
          </p:cNvPr>
          <p:cNvSpPr>
            <a:spLocks noGrp="1"/>
          </p:cNvSpPr>
          <p:nvPr>
            <p:ph type="dt" sz="half" idx="10"/>
          </p:nvPr>
        </p:nvSpPr>
        <p:spPr/>
        <p:txBody>
          <a:bodyPr/>
          <a:lstStyle/>
          <a:p>
            <a:fld id="{97E3CFE2-4EF0-E543-8115-5118854A6A9A}" type="datetimeFigureOut">
              <a:t>6/3/19</a:t>
            </a:fld>
            <a:endParaRPr lang="en-US"/>
          </a:p>
        </p:txBody>
      </p:sp>
      <p:sp>
        <p:nvSpPr>
          <p:cNvPr id="8" name="Footer Placeholder 7">
            <a:extLst>
              <a:ext uri="{FF2B5EF4-FFF2-40B4-BE49-F238E27FC236}">
                <a16:creationId xmlns:a16="http://schemas.microsoft.com/office/drawing/2014/main" id="{476D18F1-C2AE-6F44-BEFB-4C62C6B861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A85137-553F-B545-94CE-276E14420EC2}"/>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6108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F8AD-676B-D344-B8A6-7E885D873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396B48-ECC4-EB4C-AC2E-542344611419}"/>
              </a:ext>
            </a:extLst>
          </p:cNvPr>
          <p:cNvSpPr>
            <a:spLocks noGrp="1"/>
          </p:cNvSpPr>
          <p:nvPr>
            <p:ph type="dt" sz="half" idx="10"/>
          </p:nvPr>
        </p:nvSpPr>
        <p:spPr/>
        <p:txBody>
          <a:bodyPr/>
          <a:lstStyle/>
          <a:p>
            <a:fld id="{97E3CFE2-4EF0-E543-8115-5118854A6A9A}" type="datetimeFigureOut">
              <a:t>6/3/19</a:t>
            </a:fld>
            <a:endParaRPr lang="en-US"/>
          </a:p>
        </p:txBody>
      </p:sp>
      <p:sp>
        <p:nvSpPr>
          <p:cNvPr id="4" name="Footer Placeholder 3">
            <a:extLst>
              <a:ext uri="{FF2B5EF4-FFF2-40B4-BE49-F238E27FC236}">
                <a16:creationId xmlns:a16="http://schemas.microsoft.com/office/drawing/2014/main" id="{82F0C8E4-9EAC-D843-B4A8-97FAC9BFE6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D9213-0408-E641-828E-B6E7F4CB1EF7}"/>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7882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C46716-1C25-0C42-8C4E-629AC82D1AF1}"/>
              </a:ext>
            </a:extLst>
          </p:cNvPr>
          <p:cNvSpPr>
            <a:spLocks noGrp="1"/>
          </p:cNvSpPr>
          <p:nvPr>
            <p:ph type="dt" sz="half" idx="10"/>
          </p:nvPr>
        </p:nvSpPr>
        <p:spPr/>
        <p:txBody>
          <a:bodyPr/>
          <a:lstStyle/>
          <a:p>
            <a:fld id="{97E3CFE2-4EF0-E543-8115-5118854A6A9A}" type="datetimeFigureOut">
              <a:t>6/3/19</a:t>
            </a:fld>
            <a:endParaRPr lang="en-US"/>
          </a:p>
        </p:txBody>
      </p:sp>
      <p:sp>
        <p:nvSpPr>
          <p:cNvPr id="3" name="Footer Placeholder 2">
            <a:extLst>
              <a:ext uri="{FF2B5EF4-FFF2-40B4-BE49-F238E27FC236}">
                <a16:creationId xmlns:a16="http://schemas.microsoft.com/office/drawing/2014/main" id="{B3C66C5C-2190-914D-A798-C584B606F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55570-1F7C-464F-ABE0-00DA79495E25}"/>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145587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CF29-805D-A741-BD7A-F43465593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837DAF-23B4-3B4B-87D8-65CC8AD05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B551CB-D846-AF4B-AFFE-89BC9FDEE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83A64-7905-FD45-8E25-079E5C80BE38}"/>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D2241BCD-25F6-5046-8624-7D2850ADF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92544-514B-8D45-8B06-7CEA9C3494B6}"/>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93139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84A5-38B7-954D-82D5-29D952BF27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79631-CF24-B448-8306-EC6F07E88C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ED602-404D-604A-9C03-F8721D7BE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484E6-6867-D946-AF3E-A3F1CD27A1AD}"/>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912DA01B-1999-5844-B0A7-82D18DD4E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61F3-8448-2947-A228-F81BD147EA13}"/>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400272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DBCFD-07AA-814B-A8DA-A3C078A6D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6A3C99-C34B-6D45-83C2-0592873622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86C15-B58D-3C47-84DD-0C1103A29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F7EA4820-4B79-5E49-B910-1ADF2C8B4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2E8862-2296-1842-A3F5-83DF06929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BDDD9-DCC1-1242-8AEA-C714CADFC399}" type="slidenum">
              <a:t>‹#›</a:t>
            </a:fld>
            <a:endParaRPr lang="en-US"/>
          </a:p>
        </p:txBody>
      </p:sp>
    </p:spTree>
    <p:extLst>
      <p:ext uri="{BB962C8B-B14F-4D97-AF65-F5344CB8AC3E}">
        <p14:creationId xmlns:p14="http://schemas.microsoft.com/office/powerpoint/2010/main" val="1345137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E9EC-FEF7-D04D-8B94-E24640DDB580}"/>
              </a:ext>
            </a:extLst>
          </p:cNvPr>
          <p:cNvSpPr>
            <a:spLocks noGrp="1"/>
          </p:cNvSpPr>
          <p:nvPr>
            <p:ph type="ctrTitle"/>
          </p:nvPr>
        </p:nvSpPr>
        <p:spPr>
          <a:xfrm>
            <a:off x="1524000" y="1707579"/>
            <a:ext cx="9144000" cy="2387600"/>
          </a:xfrm>
        </p:spPr>
        <p:txBody>
          <a:bodyPr>
            <a:normAutofit/>
          </a:bodyPr>
          <a:lstStyle/>
          <a:p>
            <a:r>
              <a:rPr lang="en-US" sz="3600"/>
              <a:t>The PRAM Metamodel and Compilation of Domain Models</a:t>
            </a:r>
          </a:p>
        </p:txBody>
      </p:sp>
      <p:sp>
        <p:nvSpPr>
          <p:cNvPr id="3" name="Subtitle 2">
            <a:extLst>
              <a:ext uri="{FF2B5EF4-FFF2-40B4-BE49-F238E27FC236}">
                <a16:creationId xmlns:a16="http://schemas.microsoft.com/office/drawing/2014/main" id="{816B575F-69A5-6A41-A3A4-43B8A0DD56F7}"/>
              </a:ext>
            </a:extLst>
          </p:cNvPr>
          <p:cNvSpPr>
            <a:spLocks noGrp="1"/>
          </p:cNvSpPr>
          <p:nvPr>
            <p:ph type="subTitle" idx="1"/>
          </p:nvPr>
        </p:nvSpPr>
        <p:spPr>
          <a:xfrm>
            <a:off x="1524000" y="4187254"/>
            <a:ext cx="9144000" cy="1655762"/>
          </a:xfrm>
        </p:spPr>
        <p:txBody>
          <a:bodyPr/>
          <a:lstStyle/>
          <a:p>
            <a:r>
              <a:rPr lang="en-US"/>
              <a:t>Paul Cohen, Tomek Loboda, Ashish Jha</a:t>
            </a:r>
          </a:p>
          <a:p>
            <a:r>
              <a:rPr lang="en-US"/>
              <a:t>May 15, 2019</a:t>
            </a:r>
          </a:p>
        </p:txBody>
      </p:sp>
      <p:pic>
        <p:nvPicPr>
          <p:cNvPr id="4" name="Picture 3">
            <a:extLst>
              <a:ext uri="{FF2B5EF4-FFF2-40B4-BE49-F238E27FC236}">
                <a16:creationId xmlns:a16="http://schemas.microsoft.com/office/drawing/2014/main" id="{E1E59701-67C8-9045-A92D-ED6799EAE640}"/>
              </a:ext>
            </a:extLst>
          </p:cNvPr>
          <p:cNvPicPr>
            <a:picLocks noChangeAspect="1"/>
          </p:cNvPicPr>
          <p:nvPr/>
        </p:nvPicPr>
        <p:blipFill>
          <a:blip r:embed="rId2"/>
          <a:stretch>
            <a:fillRect/>
          </a:stretch>
        </p:blipFill>
        <p:spPr>
          <a:xfrm>
            <a:off x="5280661" y="856226"/>
            <a:ext cx="1642326" cy="1702706"/>
          </a:xfrm>
          <a:prstGeom prst="rect">
            <a:avLst/>
          </a:prstGeom>
        </p:spPr>
      </p:pic>
    </p:spTree>
    <p:extLst>
      <p:ext uri="{BB962C8B-B14F-4D97-AF65-F5344CB8AC3E}">
        <p14:creationId xmlns:p14="http://schemas.microsoft.com/office/powerpoint/2010/main" val="21444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500134-606E-3C42-B2D2-1478AC20DC60}"/>
              </a:ext>
            </a:extLst>
          </p:cNvPr>
          <p:cNvPicPr>
            <a:picLocks noChangeAspect="1"/>
          </p:cNvPicPr>
          <p:nvPr/>
        </p:nvPicPr>
        <p:blipFill>
          <a:blip r:embed="rId3"/>
          <a:stretch>
            <a:fillRect/>
          </a:stretch>
        </p:blipFill>
        <p:spPr>
          <a:xfrm>
            <a:off x="555" y="1"/>
            <a:ext cx="2262585" cy="1699772"/>
          </a:xfrm>
          <a:prstGeom prst="rect">
            <a:avLst/>
          </a:prstGeom>
        </p:spPr>
      </p:pic>
      <p:sp>
        <p:nvSpPr>
          <p:cNvPr id="14" name="Title 5">
            <a:extLst>
              <a:ext uri="{FF2B5EF4-FFF2-40B4-BE49-F238E27FC236}">
                <a16:creationId xmlns:a16="http://schemas.microsoft.com/office/drawing/2014/main" id="{736B1075-6F83-F149-BACD-0C51B6590F46}"/>
              </a:ext>
            </a:extLst>
          </p:cNvPr>
          <p:cNvSpPr>
            <a:spLocks noGrp="1"/>
          </p:cNvSpPr>
          <p:nvPr>
            <p:ph type="title"/>
          </p:nvPr>
        </p:nvSpPr>
        <p:spPr>
          <a:xfrm>
            <a:off x="2263140" y="187105"/>
            <a:ext cx="9441180" cy="1325563"/>
          </a:xfrm>
        </p:spPr>
        <p:txBody>
          <a:bodyPr/>
          <a:lstStyle/>
          <a:p>
            <a:r>
              <a:rPr lang="en-US"/>
              <a:t>PRAM building blocks: Groups, relations, aggregators, rules</a:t>
            </a:r>
          </a:p>
        </p:txBody>
      </p:sp>
      <p:sp>
        <p:nvSpPr>
          <p:cNvPr id="15" name="TextBox 14">
            <a:extLst>
              <a:ext uri="{FF2B5EF4-FFF2-40B4-BE49-F238E27FC236}">
                <a16:creationId xmlns:a16="http://schemas.microsoft.com/office/drawing/2014/main" id="{862DB992-96DE-B34E-8382-A4A06F9361C1}"/>
              </a:ext>
            </a:extLst>
          </p:cNvPr>
          <p:cNvSpPr txBox="1"/>
          <p:nvPr/>
        </p:nvSpPr>
        <p:spPr>
          <a:xfrm>
            <a:off x="966936" y="1582551"/>
            <a:ext cx="10847220" cy="2554545"/>
          </a:xfrm>
          <a:prstGeom prst="rect">
            <a:avLst/>
          </a:prstGeom>
          <a:noFill/>
        </p:spPr>
        <p:txBody>
          <a:bodyPr wrap="square" rtlCol="0">
            <a:spAutoFit/>
          </a:bodyPr>
          <a:lstStyle/>
          <a:p>
            <a:r>
              <a:rPr lang="en-US" sz="2000"/>
              <a:t>Groups (aka configurations, c):  LS, LI, ..., MR</a:t>
            </a:r>
          </a:p>
          <a:p>
            <a:r>
              <a:rPr lang="en-US" sz="2000"/>
              <a:t>Relations: LS,rA means group LS has relation r with A </a:t>
            </a:r>
          </a:p>
          <a:p>
            <a:r>
              <a:rPr lang="en-US" sz="2000"/>
              <a:t>Group sizes (aka m(c)): m(LS), m(LI), ..., m(MR)</a:t>
            </a:r>
          </a:p>
          <a:p>
            <a:r>
              <a:rPr lang="en-US" sz="2000"/>
              <a:t>Aggregators (functions over groups):  infectProb(Y) = m(•I,rY)/(m(••,rY))</a:t>
            </a:r>
          </a:p>
          <a:p>
            <a:r>
              <a:rPr lang="en-US" sz="2000"/>
              <a:t>Rules: 	m</a:t>
            </a:r>
            <a:r>
              <a:rPr lang="en-US" sz="2000" baseline="-25000"/>
              <a:t>t+1</a:t>
            </a:r>
            <a:r>
              <a:rPr lang="en-US" sz="2000"/>
              <a:t>(LI) = m</a:t>
            </a:r>
            <a:r>
              <a:rPr lang="en-US" sz="2000" baseline="-25000"/>
              <a:t>t</a:t>
            </a:r>
            <a:r>
              <a:rPr lang="en-US" sz="2000"/>
              <a:t>(LI) + InfectProbL x m</a:t>
            </a:r>
            <a:r>
              <a:rPr lang="en-US" sz="2000" baseline="-25000"/>
              <a:t>t</a:t>
            </a:r>
            <a:r>
              <a:rPr lang="en-US" sz="2000"/>
              <a:t>(LS) ; </a:t>
            </a:r>
            <a:r>
              <a:rPr lang="en-US" sz="2000">
                <a:solidFill>
                  <a:schemeClr val="accent1"/>
                </a:solidFill>
              </a:rPr>
              <a:t>#new infections is proportional to fraction infected</a:t>
            </a:r>
            <a:r>
              <a:rPr lang="en-US" sz="2000"/>
              <a:t>  </a:t>
            </a:r>
          </a:p>
          <a:p>
            <a:r>
              <a:rPr lang="en-US" sz="2000"/>
              <a:t>	m</a:t>
            </a:r>
            <a:r>
              <a:rPr lang="en-US" sz="2000" baseline="-25000"/>
              <a:t>t+1</a:t>
            </a:r>
            <a:r>
              <a:rPr lang="en-US" sz="2000"/>
              <a:t>(LI,rH) = p(m</a:t>
            </a:r>
            <a:r>
              <a:rPr lang="en-US" sz="2000" baseline="-25000"/>
              <a:t>t</a:t>
            </a:r>
            <a:r>
              <a:rPr lang="en-US" sz="2000"/>
              <a:t>(LI,rA)), m</a:t>
            </a:r>
            <a:r>
              <a:rPr lang="en-US" sz="2000" baseline="-25000"/>
              <a:t>t+1</a:t>
            </a:r>
            <a:r>
              <a:rPr lang="en-US" sz="2000"/>
              <a:t>(MI,rH) = q(m</a:t>
            </a:r>
            <a:r>
              <a:rPr lang="en-US" sz="2000" baseline="-25000"/>
              <a:t>t</a:t>
            </a:r>
            <a:r>
              <a:rPr lang="en-US" sz="2000"/>
              <a:t>(MI,rA)) 	</a:t>
            </a:r>
            <a:r>
              <a:rPr lang="en-US" sz="2000">
                <a:solidFill>
                  <a:schemeClr val="accent1"/>
                </a:solidFill>
              </a:rPr>
              <a:t># low-income stay home w probability p</a:t>
            </a:r>
          </a:p>
          <a:p>
            <a:r>
              <a:rPr lang="en-US" sz="2000">
                <a:solidFill>
                  <a:schemeClr val="accent1"/>
                </a:solidFill>
              </a:rPr>
              <a:t>							# middle income with probability q</a:t>
            </a:r>
          </a:p>
          <a:p>
            <a:r>
              <a:rPr lang="en-US" sz="2000"/>
              <a:t>						</a:t>
            </a:r>
          </a:p>
        </p:txBody>
      </p:sp>
      <p:sp>
        <p:nvSpPr>
          <p:cNvPr id="16" name="Rectangle 15">
            <a:extLst>
              <a:ext uri="{FF2B5EF4-FFF2-40B4-BE49-F238E27FC236}">
                <a16:creationId xmlns:a16="http://schemas.microsoft.com/office/drawing/2014/main" id="{0C94732E-3284-B649-954F-0AA61293939B}"/>
              </a:ext>
            </a:extLst>
          </p:cNvPr>
          <p:cNvSpPr/>
          <p:nvPr/>
        </p:nvSpPr>
        <p:spPr>
          <a:xfrm>
            <a:off x="966936" y="5588087"/>
            <a:ext cx="8128000" cy="742950"/>
          </a:xfrm>
          <a:prstGeom prst="rect">
            <a:avLst/>
          </a:prstGeom>
          <a:solidFill>
            <a:srgbClr val="A3FF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F23828-CA04-F64B-B8EF-E319642FE27B}"/>
              </a:ext>
            </a:extLst>
          </p:cNvPr>
          <p:cNvSpPr/>
          <p:nvPr/>
        </p:nvSpPr>
        <p:spPr>
          <a:xfrm>
            <a:off x="966936" y="4852588"/>
            <a:ext cx="8128000" cy="742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AF2009-C02B-6F42-85A6-8ADC34AD22D3}"/>
              </a:ext>
            </a:extLst>
          </p:cNvPr>
          <p:cNvSpPr/>
          <p:nvPr/>
        </p:nvSpPr>
        <p:spPr>
          <a:xfrm>
            <a:off x="966936" y="4117089"/>
            <a:ext cx="81280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881C2B68-600C-C64A-BAC9-14721B809964}"/>
              </a:ext>
            </a:extLst>
          </p:cNvPr>
          <p:cNvGraphicFramePr>
            <a:graphicFrameLocks noGrp="1"/>
          </p:cNvGraphicFramePr>
          <p:nvPr>
            <p:extLst>
              <p:ext uri="{D42A27DB-BD31-4B8C-83A1-F6EECF244321}">
                <p14:modId xmlns:p14="http://schemas.microsoft.com/office/powerpoint/2010/main" val="3172851240"/>
              </p:ext>
            </p:extLst>
          </p:nvPr>
        </p:nvGraphicFramePr>
        <p:xfrm>
          <a:off x="966936" y="3753065"/>
          <a:ext cx="8128000" cy="2961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59181595"/>
                    </a:ext>
                  </a:extLst>
                </a:gridCol>
                <a:gridCol w="1625600">
                  <a:extLst>
                    <a:ext uri="{9D8B030D-6E8A-4147-A177-3AD203B41FA5}">
                      <a16:colId xmlns:a16="http://schemas.microsoft.com/office/drawing/2014/main" val="3704045847"/>
                    </a:ext>
                  </a:extLst>
                </a:gridCol>
                <a:gridCol w="1625600">
                  <a:extLst>
                    <a:ext uri="{9D8B030D-6E8A-4147-A177-3AD203B41FA5}">
                      <a16:colId xmlns:a16="http://schemas.microsoft.com/office/drawing/2014/main" val="2866540090"/>
                    </a:ext>
                  </a:extLst>
                </a:gridCol>
                <a:gridCol w="1625600">
                  <a:extLst>
                    <a:ext uri="{9D8B030D-6E8A-4147-A177-3AD203B41FA5}">
                      <a16:colId xmlns:a16="http://schemas.microsoft.com/office/drawing/2014/main" val="2665705947"/>
                    </a:ext>
                  </a:extLst>
                </a:gridCol>
                <a:gridCol w="1625600">
                  <a:extLst>
                    <a:ext uri="{9D8B030D-6E8A-4147-A177-3AD203B41FA5}">
                      <a16:colId xmlns:a16="http://schemas.microsoft.com/office/drawing/2014/main" val="1702136055"/>
                    </a:ext>
                  </a:extLst>
                </a:gridCol>
              </a:tblGrid>
              <a:tr h="370840">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1543542"/>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m(LS,rA)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m(LI,rA)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m(LR,rA)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m(L,rA•)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11530754"/>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m(MS,rA)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m(MI,rA)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m(MR,rA)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solidFill>
                            <a:schemeClr val="tx1"/>
                          </a:solidFill>
                        </a:rPr>
                        <a:t>m(M,rA•)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37795080"/>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m(LS,rB)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m(LI,rB)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142368"/>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m(MS,rB)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m(MI,rB)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483853"/>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m(LS,rH)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m(LI,rH)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066883"/>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m(MS,rH)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m(MI,rH)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1605471"/>
                  </a:ext>
                </a:extLst>
              </a:tr>
              <a:tr h="355429">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i="1">
                          <a:solidFill>
                            <a:schemeClr val="tx1"/>
                          </a:solidFill>
                          <a:latin typeface="Times" pitchFamily="2"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397700"/>
                  </a:ext>
                </a:extLst>
              </a:tr>
            </a:tbl>
          </a:graphicData>
        </a:graphic>
      </p:graphicFrame>
      <p:sp>
        <p:nvSpPr>
          <p:cNvPr id="20" name="U-Turn Arrow 19">
            <a:extLst>
              <a:ext uri="{FF2B5EF4-FFF2-40B4-BE49-F238E27FC236}">
                <a16:creationId xmlns:a16="http://schemas.microsoft.com/office/drawing/2014/main" id="{8C571709-10FE-9545-AE41-6881BAF17780}"/>
              </a:ext>
            </a:extLst>
          </p:cNvPr>
          <p:cNvSpPr/>
          <p:nvPr/>
        </p:nvSpPr>
        <p:spPr>
          <a:xfrm rot="5400000">
            <a:off x="4789910" y="4888000"/>
            <a:ext cx="1582718" cy="343662"/>
          </a:xfrm>
          <a:prstGeom prst="uturnArrow">
            <a:avLst>
              <a:gd name="adj1" fmla="val 18051"/>
              <a:gd name="adj2" fmla="val 25000"/>
              <a:gd name="adj3" fmla="val 37002"/>
              <a:gd name="adj4" fmla="val 43750"/>
              <a:gd name="adj5" fmla="val 763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U-Turn Arrow 20">
            <a:extLst>
              <a:ext uri="{FF2B5EF4-FFF2-40B4-BE49-F238E27FC236}">
                <a16:creationId xmlns:a16="http://schemas.microsoft.com/office/drawing/2014/main" id="{822D3F0B-35C8-1C44-94AE-3801FC838931}"/>
              </a:ext>
            </a:extLst>
          </p:cNvPr>
          <p:cNvSpPr/>
          <p:nvPr/>
        </p:nvSpPr>
        <p:spPr>
          <a:xfrm rot="5400000">
            <a:off x="4961741" y="5200080"/>
            <a:ext cx="1582718" cy="343662"/>
          </a:xfrm>
          <a:prstGeom prst="uturnArrow">
            <a:avLst>
              <a:gd name="adj1" fmla="val 18051"/>
              <a:gd name="adj2" fmla="val 25000"/>
              <a:gd name="adj3" fmla="val 37002"/>
              <a:gd name="adj4" fmla="val 43750"/>
              <a:gd name="adj5" fmla="val 763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a:extLst>
              <a:ext uri="{FF2B5EF4-FFF2-40B4-BE49-F238E27FC236}">
                <a16:creationId xmlns:a16="http://schemas.microsoft.com/office/drawing/2014/main" id="{0AE8D529-ED5C-1243-9CD9-9CC05105A6DD}"/>
              </a:ext>
            </a:extLst>
          </p:cNvPr>
          <p:cNvSpPr/>
          <p:nvPr/>
        </p:nvSpPr>
        <p:spPr>
          <a:xfrm>
            <a:off x="3890010" y="4229060"/>
            <a:ext cx="647700" cy="2057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5AFB366-2735-FD45-A444-601E2A8218DF}"/>
              </a:ext>
            </a:extLst>
          </p:cNvPr>
          <p:cNvSpPr txBox="1"/>
          <p:nvPr/>
        </p:nvSpPr>
        <p:spPr>
          <a:xfrm>
            <a:off x="9349740" y="4331930"/>
            <a:ext cx="2464416" cy="369332"/>
          </a:xfrm>
          <a:prstGeom prst="rect">
            <a:avLst/>
          </a:prstGeom>
          <a:noFill/>
        </p:spPr>
        <p:txBody>
          <a:bodyPr wrap="square" rtlCol="0">
            <a:spAutoFit/>
          </a:bodyPr>
          <a:lstStyle/>
          <a:p>
            <a:r>
              <a:rPr lang="en-US"/>
              <a:t>aggregator for school A</a:t>
            </a:r>
          </a:p>
        </p:txBody>
      </p:sp>
      <p:sp>
        <p:nvSpPr>
          <p:cNvPr id="24" name="TextBox 23">
            <a:extLst>
              <a:ext uri="{FF2B5EF4-FFF2-40B4-BE49-F238E27FC236}">
                <a16:creationId xmlns:a16="http://schemas.microsoft.com/office/drawing/2014/main" id="{F4B51C4C-3117-5045-B5EB-643FBE1302C2}"/>
              </a:ext>
            </a:extLst>
          </p:cNvPr>
          <p:cNvSpPr txBox="1"/>
          <p:nvPr/>
        </p:nvSpPr>
        <p:spPr>
          <a:xfrm>
            <a:off x="9349740" y="5002579"/>
            <a:ext cx="2464416" cy="369332"/>
          </a:xfrm>
          <a:prstGeom prst="rect">
            <a:avLst/>
          </a:prstGeom>
          <a:noFill/>
        </p:spPr>
        <p:txBody>
          <a:bodyPr wrap="square" rtlCol="0">
            <a:spAutoFit/>
          </a:bodyPr>
          <a:lstStyle/>
          <a:p>
            <a:r>
              <a:rPr lang="en-US"/>
              <a:t>aggregator for school B</a:t>
            </a:r>
          </a:p>
        </p:txBody>
      </p:sp>
      <p:sp>
        <p:nvSpPr>
          <p:cNvPr id="26" name="TextBox 25">
            <a:extLst>
              <a:ext uri="{FF2B5EF4-FFF2-40B4-BE49-F238E27FC236}">
                <a16:creationId xmlns:a16="http://schemas.microsoft.com/office/drawing/2014/main" id="{1F9107E4-C052-BB40-868C-4E66DD84BA89}"/>
              </a:ext>
            </a:extLst>
          </p:cNvPr>
          <p:cNvSpPr txBox="1"/>
          <p:nvPr/>
        </p:nvSpPr>
        <p:spPr>
          <a:xfrm>
            <a:off x="9349740" y="5774896"/>
            <a:ext cx="2464416" cy="369332"/>
          </a:xfrm>
          <a:prstGeom prst="rect">
            <a:avLst/>
          </a:prstGeom>
          <a:noFill/>
        </p:spPr>
        <p:txBody>
          <a:bodyPr wrap="square" rtlCol="0">
            <a:spAutoFit/>
          </a:bodyPr>
          <a:lstStyle/>
          <a:p>
            <a:r>
              <a:rPr lang="en-US"/>
              <a:t>aggregator for home</a:t>
            </a:r>
          </a:p>
        </p:txBody>
      </p:sp>
    </p:spTree>
    <p:extLst>
      <p:ext uri="{BB962C8B-B14F-4D97-AF65-F5344CB8AC3E}">
        <p14:creationId xmlns:p14="http://schemas.microsoft.com/office/powerpoint/2010/main" val="163024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0661-03EC-8F4E-9860-6A5CB37BD307}"/>
              </a:ext>
            </a:extLst>
          </p:cNvPr>
          <p:cNvSpPr>
            <a:spLocks noGrp="1"/>
          </p:cNvSpPr>
          <p:nvPr>
            <p:ph type="title"/>
          </p:nvPr>
        </p:nvSpPr>
        <p:spPr/>
        <p:txBody>
          <a:bodyPr/>
          <a:lstStyle/>
          <a:p>
            <a:r>
              <a:rPr lang="en-US"/>
              <a:t>Semi-autonomous Construction of prams</a:t>
            </a:r>
          </a:p>
        </p:txBody>
      </p:sp>
      <p:sp>
        <p:nvSpPr>
          <p:cNvPr id="4" name="TextBox 3">
            <a:extLst>
              <a:ext uri="{FF2B5EF4-FFF2-40B4-BE49-F238E27FC236}">
                <a16:creationId xmlns:a16="http://schemas.microsoft.com/office/drawing/2014/main" id="{598363FD-3298-B14B-A9CA-82EB92DF019B}"/>
              </a:ext>
            </a:extLst>
          </p:cNvPr>
          <p:cNvSpPr txBox="1"/>
          <p:nvPr/>
        </p:nvSpPr>
        <p:spPr>
          <a:xfrm>
            <a:off x="966936" y="1699773"/>
            <a:ext cx="10847220" cy="4647426"/>
          </a:xfrm>
          <a:prstGeom prst="rect">
            <a:avLst/>
          </a:prstGeom>
          <a:noFill/>
        </p:spPr>
        <p:txBody>
          <a:bodyPr wrap="square" rtlCol="0">
            <a:spAutoFit/>
          </a:bodyPr>
          <a:lstStyle/>
          <a:p>
            <a:r>
              <a:rPr lang="en-US" sz="2400"/>
              <a:t>It starts with rules and aggregators (which at present humans write)</a:t>
            </a:r>
          </a:p>
          <a:p>
            <a:r>
              <a:rPr lang="en-US" sz="2400"/>
              <a:t> </a:t>
            </a:r>
          </a:p>
          <a:p>
            <a:r>
              <a:rPr lang="en-US" sz="2800">
                <a:solidFill>
                  <a:schemeClr val="accent1"/>
                </a:solidFill>
              </a:rPr>
              <a:t>m</a:t>
            </a:r>
            <a:r>
              <a:rPr lang="en-US" sz="2800" baseline="-25000">
                <a:solidFill>
                  <a:schemeClr val="accent1"/>
                </a:solidFill>
              </a:rPr>
              <a:t>t+1</a:t>
            </a:r>
            <a:r>
              <a:rPr lang="en-US" sz="2800">
                <a:solidFill>
                  <a:schemeClr val="accent1"/>
                </a:solidFill>
              </a:rPr>
              <a:t>(LI) = m</a:t>
            </a:r>
            <a:r>
              <a:rPr lang="en-US" sz="2800" baseline="-25000">
                <a:solidFill>
                  <a:schemeClr val="accent1"/>
                </a:solidFill>
              </a:rPr>
              <a:t>t</a:t>
            </a:r>
            <a:r>
              <a:rPr lang="en-US" sz="2800">
                <a:solidFill>
                  <a:schemeClr val="accent1"/>
                </a:solidFill>
              </a:rPr>
              <a:t>(LI) + InfectProbL x m</a:t>
            </a:r>
            <a:r>
              <a:rPr lang="en-US" sz="2800" baseline="-25000">
                <a:solidFill>
                  <a:schemeClr val="accent1"/>
                </a:solidFill>
              </a:rPr>
              <a:t>t</a:t>
            </a:r>
            <a:r>
              <a:rPr lang="en-US" sz="2800">
                <a:solidFill>
                  <a:schemeClr val="accent1"/>
                </a:solidFill>
              </a:rPr>
              <a:t>(LS)  </a:t>
            </a:r>
            <a:r>
              <a:rPr lang="en-US" sz="1600">
                <a:solidFill>
                  <a:schemeClr val="accent1"/>
                </a:solidFill>
              </a:rPr>
              <a:t># Infected "mass" is uninfected mass x infection probability</a:t>
            </a:r>
          </a:p>
          <a:p>
            <a:r>
              <a:rPr lang="en-US" sz="2800">
                <a:solidFill>
                  <a:schemeClr val="accent1"/>
                </a:solidFill>
              </a:rPr>
              <a:t>m</a:t>
            </a:r>
            <a:r>
              <a:rPr lang="en-US" sz="2800" baseline="-25000">
                <a:solidFill>
                  <a:schemeClr val="accent1"/>
                </a:solidFill>
              </a:rPr>
              <a:t>t+1</a:t>
            </a:r>
            <a:r>
              <a:rPr lang="en-US" sz="2800">
                <a:solidFill>
                  <a:schemeClr val="accent1"/>
                </a:solidFill>
              </a:rPr>
              <a:t>(LI,rH) = p(m</a:t>
            </a:r>
            <a:r>
              <a:rPr lang="en-US" sz="2800" baseline="-25000">
                <a:solidFill>
                  <a:schemeClr val="accent1"/>
                </a:solidFill>
              </a:rPr>
              <a:t>t</a:t>
            </a:r>
            <a:r>
              <a:rPr lang="en-US" sz="2800">
                <a:solidFill>
                  <a:schemeClr val="accent1"/>
                </a:solidFill>
              </a:rPr>
              <a:t>(LI,rA)) 			</a:t>
            </a:r>
            <a:r>
              <a:rPr lang="en-US" sz="1600">
                <a:solidFill>
                  <a:schemeClr val="accent1"/>
                </a:solidFill>
              </a:rPr>
              <a:t># low-income infected (LI) stay home with probability p and</a:t>
            </a:r>
          </a:p>
          <a:p>
            <a:r>
              <a:rPr lang="en-US" sz="1600">
                <a:solidFill>
                  <a:schemeClr val="accent1"/>
                </a:solidFill>
              </a:rPr>
              <a:t>						# stay at A with probability 1-p</a:t>
            </a:r>
          </a:p>
          <a:p>
            <a:r>
              <a:rPr lang="en-US" sz="2800">
                <a:solidFill>
                  <a:schemeClr val="accent1"/>
                </a:solidFill>
              </a:rPr>
              <a:t>m</a:t>
            </a:r>
            <a:r>
              <a:rPr lang="en-US" sz="2800" baseline="-25000">
                <a:solidFill>
                  <a:schemeClr val="accent1"/>
                </a:solidFill>
              </a:rPr>
              <a:t>t+1</a:t>
            </a:r>
            <a:r>
              <a:rPr lang="en-US" sz="2800">
                <a:solidFill>
                  <a:schemeClr val="accent1"/>
                </a:solidFill>
              </a:rPr>
              <a:t>(MI,rH) = q(m</a:t>
            </a:r>
            <a:r>
              <a:rPr lang="en-US" sz="2800" baseline="-25000">
                <a:solidFill>
                  <a:schemeClr val="accent1"/>
                </a:solidFill>
              </a:rPr>
              <a:t>t</a:t>
            </a:r>
            <a:r>
              <a:rPr lang="en-US" sz="2800">
                <a:solidFill>
                  <a:schemeClr val="accent1"/>
                </a:solidFill>
              </a:rPr>
              <a:t>(MI,rA)) 		</a:t>
            </a:r>
            <a:r>
              <a:rPr lang="en-US" sz="1600">
                <a:solidFill>
                  <a:schemeClr val="accent1"/>
                </a:solidFill>
              </a:rPr>
              <a:t># middle-income infected (MI) stay at home with probability q</a:t>
            </a:r>
          </a:p>
          <a:p>
            <a:endParaRPr lang="en-US" sz="2800">
              <a:solidFill>
                <a:schemeClr val="accent1"/>
              </a:solidFill>
            </a:endParaRPr>
          </a:p>
          <a:p>
            <a:r>
              <a:rPr lang="en-US" sz="2400"/>
              <a:t>Rules like these tell PRAM to form groups based on income level, flu status, and relation r to locations</a:t>
            </a:r>
          </a:p>
          <a:p>
            <a:endParaRPr lang="en-US" sz="2400"/>
          </a:p>
          <a:p>
            <a:r>
              <a:rPr lang="en-US" sz="2400"/>
              <a:t>PRAM does this semi-automatically by reading databases</a:t>
            </a:r>
          </a:p>
          <a:p>
            <a:r>
              <a:rPr lang="en-US" sz="2400" b="1"/>
              <a:t>Given rules, PRAM builds simulation models with almost no human intervention</a:t>
            </a:r>
          </a:p>
        </p:txBody>
      </p:sp>
    </p:spTree>
    <p:extLst>
      <p:ext uri="{BB962C8B-B14F-4D97-AF65-F5344CB8AC3E}">
        <p14:creationId xmlns:p14="http://schemas.microsoft.com/office/powerpoint/2010/main" val="379509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F594-84AD-9E4C-B7C6-A3C9E755EB43}"/>
              </a:ext>
            </a:extLst>
          </p:cNvPr>
          <p:cNvSpPr>
            <a:spLocks noGrp="1"/>
          </p:cNvSpPr>
          <p:nvPr>
            <p:ph type="title"/>
          </p:nvPr>
        </p:nvSpPr>
        <p:spPr/>
        <p:txBody>
          <a:bodyPr/>
          <a:lstStyle/>
          <a:p>
            <a:r>
              <a:rPr lang="en-US"/>
              <a:t>Status</a:t>
            </a:r>
          </a:p>
        </p:txBody>
      </p:sp>
      <p:sp>
        <p:nvSpPr>
          <p:cNvPr id="3" name="Content Placeholder 2">
            <a:extLst>
              <a:ext uri="{FF2B5EF4-FFF2-40B4-BE49-F238E27FC236}">
                <a16:creationId xmlns:a16="http://schemas.microsoft.com/office/drawing/2014/main" id="{8A04E8C4-B16C-B141-A961-CE8C97A364BE}"/>
              </a:ext>
            </a:extLst>
          </p:cNvPr>
          <p:cNvSpPr>
            <a:spLocks noGrp="1"/>
          </p:cNvSpPr>
          <p:nvPr>
            <p:ph idx="1"/>
          </p:nvPr>
        </p:nvSpPr>
        <p:spPr>
          <a:xfrm>
            <a:off x="838200" y="1825625"/>
            <a:ext cx="10706100" cy="4351338"/>
          </a:xfrm>
        </p:spPr>
        <p:txBody>
          <a:bodyPr/>
          <a:lstStyle/>
          <a:p>
            <a:r>
              <a:rPr lang="en-US"/>
              <a:t>One metamodel that unifies several common modeling and inference frameworks</a:t>
            </a:r>
          </a:p>
          <a:p>
            <a:r>
              <a:rPr lang="en-US">
                <a:solidFill>
                  <a:srgbClr val="0070C0"/>
                </a:solidFill>
              </a:rPr>
              <a:t>PRAM is a metamodel that </a:t>
            </a:r>
            <a:r>
              <a:rPr lang="en-US" i="1">
                <a:solidFill>
                  <a:srgbClr val="0070C0"/>
                </a:solidFill>
              </a:rPr>
              <a:t>seems</a:t>
            </a:r>
            <a:r>
              <a:rPr lang="en-US">
                <a:solidFill>
                  <a:srgbClr val="0070C0"/>
                </a:solidFill>
              </a:rPr>
              <a:t> to unify common frameworks, but we haven't proved it, yet. </a:t>
            </a:r>
          </a:p>
          <a:p>
            <a:endParaRPr lang="en-US"/>
          </a:p>
          <a:p>
            <a:r>
              <a:rPr lang="en-US"/>
              <a:t>Semi-automated construction of domain models facilitated by metamodel</a:t>
            </a:r>
          </a:p>
          <a:p>
            <a:r>
              <a:rPr lang="en-US">
                <a:solidFill>
                  <a:srgbClr val="0070C0"/>
                </a:solidFill>
              </a:rPr>
              <a:t>PRAM-based domain models can be constructed semi-automatically</a:t>
            </a:r>
          </a:p>
        </p:txBody>
      </p:sp>
    </p:spTree>
    <p:extLst>
      <p:ext uri="{BB962C8B-B14F-4D97-AF65-F5344CB8AC3E}">
        <p14:creationId xmlns:p14="http://schemas.microsoft.com/office/powerpoint/2010/main" val="27564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43ADF8-8FC9-1C4C-B1D5-4680D1C65EFD}"/>
              </a:ext>
            </a:extLst>
          </p:cNvPr>
          <p:cNvSpPr txBox="1"/>
          <p:nvPr/>
        </p:nvSpPr>
        <p:spPr>
          <a:xfrm>
            <a:off x="3144032" y="2968668"/>
            <a:ext cx="6162805" cy="707886"/>
          </a:xfrm>
          <a:prstGeom prst="rect">
            <a:avLst/>
          </a:prstGeom>
          <a:noFill/>
        </p:spPr>
        <p:txBody>
          <a:bodyPr wrap="square" rtlCol="0">
            <a:spAutoFit/>
          </a:bodyPr>
          <a:lstStyle/>
          <a:p>
            <a:pPr algn="ctr"/>
            <a:r>
              <a:rPr lang="en-US" sz="4000"/>
              <a:t>Backup slides</a:t>
            </a:r>
          </a:p>
        </p:txBody>
      </p:sp>
    </p:spTree>
    <p:extLst>
      <p:ext uri="{BB962C8B-B14F-4D97-AF65-F5344CB8AC3E}">
        <p14:creationId xmlns:p14="http://schemas.microsoft.com/office/powerpoint/2010/main" val="264950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6EDB33-169B-4149-A611-D070B6B586D2}"/>
              </a:ext>
            </a:extLst>
          </p:cNvPr>
          <p:cNvPicPr>
            <a:picLocks noChangeAspect="1"/>
          </p:cNvPicPr>
          <p:nvPr/>
        </p:nvPicPr>
        <p:blipFill>
          <a:blip r:embed="rId3"/>
          <a:stretch>
            <a:fillRect/>
          </a:stretch>
        </p:blipFill>
        <p:spPr>
          <a:xfrm>
            <a:off x="555" y="0"/>
            <a:ext cx="3096844" cy="2326511"/>
          </a:xfrm>
          <a:prstGeom prst="rect">
            <a:avLst/>
          </a:prstGeom>
        </p:spPr>
      </p:pic>
      <p:sp>
        <p:nvSpPr>
          <p:cNvPr id="6" name="Title 5">
            <a:extLst>
              <a:ext uri="{FF2B5EF4-FFF2-40B4-BE49-F238E27FC236}">
                <a16:creationId xmlns:a16="http://schemas.microsoft.com/office/drawing/2014/main" id="{55760423-24C0-D542-8B78-E91294011637}"/>
              </a:ext>
            </a:extLst>
          </p:cNvPr>
          <p:cNvSpPr>
            <a:spLocks noGrp="1"/>
          </p:cNvSpPr>
          <p:nvPr>
            <p:ph type="title"/>
          </p:nvPr>
        </p:nvSpPr>
        <p:spPr>
          <a:xfrm>
            <a:off x="3194612" y="388274"/>
            <a:ext cx="8461093" cy="1325563"/>
          </a:xfrm>
        </p:spPr>
        <p:txBody>
          <a:bodyPr/>
          <a:lstStyle/>
          <a:p>
            <a:r>
              <a:rPr lang="en-US"/>
              <a:t>PRAM building blocks:</a:t>
            </a:r>
            <a:br>
              <a:rPr lang="en-US"/>
            </a:br>
            <a:r>
              <a:rPr lang="en-US"/>
              <a:t>Groups, aggregators and rules</a:t>
            </a:r>
          </a:p>
        </p:txBody>
      </p:sp>
      <p:sp>
        <p:nvSpPr>
          <p:cNvPr id="13" name="Rectangle 12">
            <a:extLst>
              <a:ext uri="{FF2B5EF4-FFF2-40B4-BE49-F238E27FC236}">
                <a16:creationId xmlns:a16="http://schemas.microsoft.com/office/drawing/2014/main" id="{831B34D6-9AC9-AD43-9317-005776F64FCB}"/>
              </a:ext>
            </a:extLst>
          </p:cNvPr>
          <p:cNvSpPr/>
          <p:nvPr/>
        </p:nvSpPr>
        <p:spPr>
          <a:xfrm>
            <a:off x="2361236" y="3931052"/>
            <a:ext cx="2407534" cy="2407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3A337-5E96-D646-A4AE-FF3571AD7A9B}"/>
              </a:ext>
            </a:extLst>
          </p:cNvPr>
          <p:cNvSpPr/>
          <p:nvPr/>
        </p:nvSpPr>
        <p:spPr>
          <a:xfrm>
            <a:off x="2361236" y="3935393"/>
            <a:ext cx="694481" cy="12269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396C73-6D4F-F54F-ABBC-469E7ED0652F}"/>
              </a:ext>
            </a:extLst>
          </p:cNvPr>
          <p:cNvSpPr/>
          <p:nvPr/>
        </p:nvSpPr>
        <p:spPr>
          <a:xfrm>
            <a:off x="2361236" y="5162309"/>
            <a:ext cx="1516283" cy="798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FAFB75-8A94-124A-9E3A-C68374AFE6B2}"/>
              </a:ext>
            </a:extLst>
          </p:cNvPr>
          <p:cNvSpPr/>
          <p:nvPr/>
        </p:nvSpPr>
        <p:spPr>
          <a:xfrm>
            <a:off x="3055717" y="3931052"/>
            <a:ext cx="821802" cy="4441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80176A-8DBE-A646-AB67-808326A1C241}"/>
              </a:ext>
            </a:extLst>
          </p:cNvPr>
          <p:cNvSpPr/>
          <p:nvPr/>
        </p:nvSpPr>
        <p:spPr>
          <a:xfrm>
            <a:off x="3055717" y="4375230"/>
            <a:ext cx="821802" cy="78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3BD140-6D22-F249-B4A5-A46A39B9BAE0}"/>
              </a:ext>
            </a:extLst>
          </p:cNvPr>
          <p:cNvSpPr/>
          <p:nvPr/>
        </p:nvSpPr>
        <p:spPr>
          <a:xfrm>
            <a:off x="2361236" y="5960962"/>
            <a:ext cx="2407534" cy="37762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02E83F-6E1C-0C4D-BEB8-93C9C4BA92C9}"/>
              </a:ext>
            </a:extLst>
          </p:cNvPr>
          <p:cNvSpPr/>
          <p:nvPr/>
        </p:nvSpPr>
        <p:spPr>
          <a:xfrm>
            <a:off x="3877519" y="3931052"/>
            <a:ext cx="891251" cy="20299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43C2F9-9202-5F4E-A02E-CEEF24EE7063}"/>
              </a:ext>
            </a:extLst>
          </p:cNvPr>
          <p:cNvSpPr/>
          <p:nvPr/>
        </p:nvSpPr>
        <p:spPr>
          <a:xfrm>
            <a:off x="7537049" y="3931052"/>
            <a:ext cx="2407534" cy="2407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C3C01B-8D6E-A346-B382-0C2590BD2090}"/>
              </a:ext>
            </a:extLst>
          </p:cNvPr>
          <p:cNvSpPr/>
          <p:nvPr/>
        </p:nvSpPr>
        <p:spPr>
          <a:xfrm>
            <a:off x="7537049" y="3935393"/>
            <a:ext cx="694481" cy="12269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1C6324-02E1-F643-8E89-030C6ABECD81}"/>
              </a:ext>
            </a:extLst>
          </p:cNvPr>
          <p:cNvSpPr/>
          <p:nvPr/>
        </p:nvSpPr>
        <p:spPr>
          <a:xfrm>
            <a:off x="7537049" y="5162309"/>
            <a:ext cx="1516283" cy="798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33FA1D-9D8D-2B42-B1D7-48458BF19B52}"/>
              </a:ext>
            </a:extLst>
          </p:cNvPr>
          <p:cNvSpPr/>
          <p:nvPr/>
        </p:nvSpPr>
        <p:spPr>
          <a:xfrm>
            <a:off x="8231530" y="3931052"/>
            <a:ext cx="821802" cy="4441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CBA416-AE11-C74D-9E19-61DBE8CFB2FC}"/>
              </a:ext>
            </a:extLst>
          </p:cNvPr>
          <p:cNvSpPr/>
          <p:nvPr/>
        </p:nvSpPr>
        <p:spPr>
          <a:xfrm>
            <a:off x="8231530" y="4120588"/>
            <a:ext cx="821802" cy="104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9D1312-82D7-C94B-BB68-C17E1C5E9191}"/>
              </a:ext>
            </a:extLst>
          </p:cNvPr>
          <p:cNvSpPr/>
          <p:nvPr/>
        </p:nvSpPr>
        <p:spPr>
          <a:xfrm>
            <a:off x="8472667" y="5960962"/>
            <a:ext cx="1471915" cy="37762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8A68EB-BEF9-7B40-9695-AA89DB3C12FB}"/>
              </a:ext>
            </a:extLst>
          </p:cNvPr>
          <p:cNvSpPr/>
          <p:nvPr/>
        </p:nvSpPr>
        <p:spPr>
          <a:xfrm>
            <a:off x="9053332" y="3931052"/>
            <a:ext cx="891251" cy="20299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48901F-2848-5E41-B812-EFCEC64647B8}"/>
              </a:ext>
            </a:extLst>
          </p:cNvPr>
          <p:cNvSpPr/>
          <p:nvPr/>
        </p:nvSpPr>
        <p:spPr>
          <a:xfrm>
            <a:off x="7537049" y="5960962"/>
            <a:ext cx="935618" cy="37762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BD4745D7-266B-EA40-8D70-B34DE07E1F3A}"/>
              </a:ext>
            </a:extLst>
          </p:cNvPr>
          <p:cNvSpPr/>
          <p:nvPr/>
        </p:nvSpPr>
        <p:spPr>
          <a:xfrm>
            <a:off x="5325319" y="4619745"/>
            <a:ext cx="1655180" cy="1030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Rules</a:t>
            </a:r>
          </a:p>
        </p:txBody>
      </p:sp>
      <p:sp>
        <p:nvSpPr>
          <p:cNvPr id="30" name="Oval 29">
            <a:extLst>
              <a:ext uri="{FF2B5EF4-FFF2-40B4-BE49-F238E27FC236}">
                <a16:creationId xmlns:a16="http://schemas.microsoft.com/office/drawing/2014/main" id="{65B6A408-6A7A-DC40-A1A8-6FB851F09A12}"/>
              </a:ext>
            </a:extLst>
          </p:cNvPr>
          <p:cNvSpPr/>
          <p:nvPr/>
        </p:nvSpPr>
        <p:spPr>
          <a:xfrm>
            <a:off x="2338506" y="2967377"/>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D67845-B0D9-524A-BC5E-E9C8C6A7290C}"/>
              </a:ext>
            </a:extLst>
          </p:cNvPr>
          <p:cNvSpPr/>
          <p:nvPr/>
        </p:nvSpPr>
        <p:spPr>
          <a:xfrm>
            <a:off x="3271978" y="2498705"/>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3F07C4D-2E0B-A84D-92B3-75D7A95078A4}"/>
              </a:ext>
            </a:extLst>
          </p:cNvPr>
          <p:cNvSpPr/>
          <p:nvPr/>
        </p:nvSpPr>
        <p:spPr>
          <a:xfrm>
            <a:off x="4041739" y="2994676"/>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C379E0F-E095-394B-8B6E-E7035249B626}"/>
              </a:ext>
            </a:extLst>
          </p:cNvPr>
          <p:cNvCxnSpPr>
            <a:cxnSpLocks/>
            <a:endCxn id="30" idx="4"/>
          </p:cNvCxnSpPr>
          <p:nvPr/>
        </p:nvCxnSpPr>
        <p:spPr>
          <a:xfrm flipH="1" flipV="1">
            <a:off x="2631531" y="3553427"/>
            <a:ext cx="7916" cy="10076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044D3A-1B24-C84E-B2B5-2EDDC61900E6}"/>
              </a:ext>
            </a:extLst>
          </p:cNvPr>
          <p:cNvCxnSpPr>
            <a:cxnSpLocks/>
            <a:endCxn id="30" idx="5"/>
          </p:cNvCxnSpPr>
          <p:nvPr/>
        </p:nvCxnSpPr>
        <p:spPr>
          <a:xfrm flipH="1" flipV="1">
            <a:off x="2838731" y="3467602"/>
            <a:ext cx="519412" cy="6877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5731C8-4C08-7243-9FF7-EE8BA242756F}"/>
              </a:ext>
            </a:extLst>
          </p:cNvPr>
          <p:cNvCxnSpPr>
            <a:cxnSpLocks/>
          </p:cNvCxnSpPr>
          <p:nvPr/>
        </p:nvCxnSpPr>
        <p:spPr>
          <a:xfrm flipH="1" flipV="1">
            <a:off x="4317661" y="3569152"/>
            <a:ext cx="7916" cy="10076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1BF3708-1EC3-694C-8AD2-5F40758E37E6}"/>
              </a:ext>
            </a:extLst>
          </p:cNvPr>
          <p:cNvCxnSpPr>
            <a:cxnSpLocks/>
            <a:endCxn id="32" idx="5"/>
          </p:cNvCxnSpPr>
          <p:nvPr/>
        </p:nvCxnSpPr>
        <p:spPr>
          <a:xfrm flipV="1">
            <a:off x="4517966" y="3494901"/>
            <a:ext cx="23998" cy="26396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BC3BC65-DCC2-7846-99B3-BC9477F2A50F}"/>
              </a:ext>
            </a:extLst>
          </p:cNvPr>
          <p:cNvCxnSpPr>
            <a:cxnSpLocks/>
            <a:endCxn id="31" idx="4"/>
          </p:cNvCxnSpPr>
          <p:nvPr/>
        </p:nvCxnSpPr>
        <p:spPr>
          <a:xfrm flipH="1" flipV="1">
            <a:off x="3565003" y="3084755"/>
            <a:ext cx="36594" cy="1740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50A3FFD-6997-C147-AD91-F28422F84C3F}"/>
              </a:ext>
            </a:extLst>
          </p:cNvPr>
          <p:cNvSpPr txBox="1"/>
          <p:nvPr/>
        </p:nvSpPr>
        <p:spPr>
          <a:xfrm>
            <a:off x="578734" y="3084755"/>
            <a:ext cx="1306063" cy="369332"/>
          </a:xfrm>
          <a:prstGeom prst="rect">
            <a:avLst/>
          </a:prstGeom>
          <a:noFill/>
        </p:spPr>
        <p:txBody>
          <a:bodyPr wrap="none" rtlCol="0">
            <a:spAutoFit/>
          </a:bodyPr>
          <a:lstStyle/>
          <a:p>
            <a:r>
              <a:rPr lang="en-US"/>
              <a:t>Aggregators</a:t>
            </a:r>
          </a:p>
        </p:txBody>
      </p:sp>
      <p:sp>
        <p:nvSpPr>
          <p:cNvPr id="45" name="TextBox 44">
            <a:extLst>
              <a:ext uri="{FF2B5EF4-FFF2-40B4-BE49-F238E27FC236}">
                <a16:creationId xmlns:a16="http://schemas.microsoft.com/office/drawing/2014/main" id="{27B3FB59-F9A5-0D45-8B1F-D5A0D04ADAD2}"/>
              </a:ext>
            </a:extLst>
          </p:cNvPr>
          <p:cNvSpPr txBox="1"/>
          <p:nvPr/>
        </p:nvSpPr>
        <p:spPr>
          <a:xfrm>
            <a:off x="578733" y="4641449"/>
            <a:ext cx="861070" cy="369332"/>
          </a:xfrm>
          <a:prstGeom prst="rect">
            <a:avLst/>
          </a:prstGeom>
          <a:noFill/>
        </p:spPr>
        <p:txBody>
          <a:bodyPr wrap="none" rtlCol="0">
            <a:spAutoFit/>
          </a:bodyPr>
          <a:lstStyle/>
          <a:p>
            <a:r>
              <a:rPr lang="en-US"/>
              <a:t>Groups</a:t>
            </a:r>
          </a:p>
        </p:txBody>
      </p:sp>
      <p:sp>
        <p:nvSpPr>
          <p:cNvPr id="46" name="Bent-Up Arrow 45">
            <a:extLst>
              <a:ext uri="{FF2B5EF4-FFF2-40B4-BE49-F238E27FC236}">
                <a16:creationId xmlns:a16="http://schemas.microsoft.com/office/drawing/2014/main" id="{27C6F16C-5F53-6C44-B73F-E32CA2521877}"/>
              </a:ext>
            </a:extLst>
          </p:cNvPr>
          <p:cNvSpPr/>
          <p:nvPr/>
        </p:nvSpPr>
        <p:spPr>
          <a:xfrm rot="10800000" flipH="1">
            <a:off x="4975630" y="3158262"/>
            <a:ext cx="1314379" cy="1593410"/>
          </a:xfrm>
          <a:prstGeom prst="bentUpArrow">
            <a:avLst>
              <a:gd name="adj1" fmla="val 11903"/>
              <a:gd name="adj2" fmla="val 25000"/>
              <a:gd name="adj3" fmla="val 31581"/>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A40D07E-31FF-BB4A-A63C-15ECE4DCF249}"/>
              </a:ext>
            </a:extLst>
          </p:cNvPr>
          <p:cNvSpPr txBox="1"/>
          <p:nvPr/>
        </p:nvSpPr>
        <p:spPr>
          <a:xfrm>
            <a:off x="6637848" y="2038593"/>
            <a:ext cx="4809513" cy="1323439"/>
          </a:xfrm>
          <a:prstGeom prst="rect">
            <a:avLst/>
          </a:prstGeom>
          <a:noFill/>
          <a:effectLst>
            <a:outerShdw blurRad="381000" dist="50800" dir="5400000" sx="59000" sy="59000" algn="ctr" rotWithShape="0">
              <a:srgbClr val="000000">
                <a:alpha val="43137"/>
              </a:srgbClr>
            </a:outerShdw>
            <a:softEdge rad="0"/>
          </a:effectLst>
        </p:spPr>
        <p:txBody>
          <a:bodyPr wrap="square" rtlCol="0">
            <a:spAutoFit/>
          </a:bodyPr>
          <a:lstStyle/>
          <a:p>
            <a:r>
              <a:rPr lang="en-US" sz="2000"/>
              <a:t>Mass M is distributed among groups.  Aggregators compute functions over groups.  Rules, conditioned on aggregators, create and merge groups, </a:t>
            </a:r>
            <a:r>
              <a:rPr lang="en-US" sz="2000" b="1"/>
              <a:t>redistributing</a:t>
            </a:r>
            <a:r>
              <a:rPr lang="en-US" sz="2000"/>
              <a:t> M.</a:t>
            </a:r>
          </a:p>
        </p:txBody>
      </p:sp>
    </p:spTree>
    <p:extLst>
      <p:ext uri="{BB962C8B-B14F-4D97-AF65-F5344CB8AC3E}">
        <p14:creationId xmlns:p14="http://schemas.microsoft.com/office/powerpoint/2010/main" val="137915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AC695-A73D-6048-8CC6-183F1B2BB00E}"/>
              </a:ext>
            </a:extLst>
          </p:cNvPr>
          <p:cNvPicPr>
            <a:picLocks noChangeAspect="1"/>
          </p:cNvPicPr>
          <p:nvPr/>
        </p:nvPicPr>
        <p:blipFill>
          <a:blip r:embed="rId2"/>
          <a:stretch>
            <a:fillRect/>
          </a:stretch>
        </p:blipFill>
        <p:spPr>
          <a:xfrm>
            <a:off x="838200" y="1947118"/>
            <a:ext cx="2781300" cy="3403600"/>
          </a:xfrm>
          <a:prstGeom prst="rect">
            <a:avLst/>
          </a:prstGeom>
        </p:spPr>
      </p:pic>
      <p:sp>
        <p:nvSpPr>
          <p:cNvPr id="6" name="Title 5">
            <a:extLst>
              <a:ext uri="{FF2B5EF4-FFF2-40B4-BE49-F238E27FC236}">
                <a16:creationId xmlns:a16="http://schemas.microsoft.com/office/drawing/2014/main" id="{D36633D6-1024-B84F-A555-7D559876F849}"/>
              </a:ext>
            </a:extLst>
          </p:cNvPr>
          <p:cNvSpPr>
            <a:spLocks noGrp="1"/>
          </p:cNvSpPr>
          <p:nvPr>
            <p:ph type="title"/>
          </p:nvPr>
        </p:nvSpPr>
        <p:spPr/>
        <p:txBody>
          <a:bodyPr>
            <a:normAutofit/>
          </a:bodyPr>
          <a:lstStyle/>
          <a:p>
            <a:r>
              <a:rPr lang="en-US" sz="3000"/>
              <a:t>The PRAM Engine Redistributes the Counts of Groups</a:t>
            </a:r>
          </a:p>
        </p:txBody>
      </p:sp>
      <p:sp>
        <p:nvSpPr>
          <p:cNvPr id="7" name="TextBox 6">
            <a:extLst>
              <a:ext uri="{FF2B5EF4-FFF2-40B4-BE49-F238E27FC236}">
                <a16:creationId xmlns:a16="http://schemas.microsoft.com/office/drawing/2014/main" id="{0A1AEFC2-20E6-C246-8074-BD52327ED90A}"/>
              </a:ext>
            </a:extLst>
          </p:cNvPr>
          <p:cNvSpPr txBox="1"/>
          <p:nvPr/>
        </p:nvSpPr>
        <p:spPr>
          <a:xfrm>
            <a:off x="4802529" y="1957854"/>
            <a:ext cx="7083706" cy="4524315"/>
          </a:xfrm>
          <a:prstGeom prst="rect">
            <a:avLst/>
          </a:prstGeom>
          <a:noFill/>
        </p:spPr>
        <p:txBody>
          <a:bodyPr wrap="square" rtlCol="0">
            <a:spAutoFit/>
          </a:bodyPr>
          <a:lstStyle/>
          <a:p>
            <a:r>
              <a:rPr lang="en-US"/>
              <a:t>Suppose we have just two groups, g1 and g2 with counts c1 and c2 and one feature, which takes values s, e, and r.  Suppose we have one rule:</a:t>
            </a:r>
          </a:p>
          <a:p>
            <a:endParaRPr lang="en-US"/>
          </a:p>
          <a:p>
            <a:r>
              <a:rPr lang="en-US">
                <a:latin typeface="Courier" pitchFamily="2" charset="0"/>
              </a:rPr>
              <a:t>If 	f == s </a:t>
            </a:r>
          </a:p>
          <a:p>
            <a:r>
              <a:rPr lang="en-US">
                <a:latin typeface="Courier" pitchFamily="2" charset="0"/>
              </a:rPr>
              <a:t>		then P(f==e) = p and  P(f==s) = 1 - p</a:t>
            </a:r>
          </a:p>
          <a:p>
            <a:r>
              <a:rPr lang="en-US">
                <a:latin typeface="Courier" pitchFamily="2" charset="0"/>
              </a:rPr>
              <a:t>	f == e</a:t>
            </a:r>
          </a:p>
          <a:p>
            <a:r>
              <a:rPr lang="en-US">
                <a:latin typeface="Courier" pitchFamily="2" charset="0"/>
              </a:rPr>
              <a:t>		then P(f==r) = q and  P(f==e) = 1 - q</a:t>
            </a:r>
          </a:p>
          <a:p>
            <a:endParaRPr lang="en-US"/>
          </a:p>
          <a:p>
            <a:r>
              <a:rPr lang="en-US"/>
              <a:t>On the first iteration, PRAM splits g1 into two potential groups of sizes p*c1 and (1-p)*c1 and splits g2 into potential groups of sizes q*c2 and (1-q)*c2.  Each potential group is then merged with an extant group or creates a new group.  The resulting groups are: </a:t>
            </a:r>
          </a:p>
          <a:p>
            <a:endParaRPr lang="en-US"/>
          </a:p>
          <a:p>
            <a:r>
              <a:rPr lang="en-US"/>
              <a:t>g1 with count (1-p)*c1</a:t>
            </a:r>
          </a:p>
          <a:p>
            <a:r>
              <a:rPr lang="en-US"/>
              <a:t>g2 with count (1-q)*c2 + p*c1</a:t>
            </a:r>
          </a:p>
          <a:p>
            <a:r>
              <a:rPr lang="en-US"/>
              <a:t>g2_1 with count q*c2</a:t>
            </a:r>
          </a:p>
        </p:txBody>
      </p:sp>
    </p:spTree>
    <p:extLst>
      <p:ext uri="{BB962C8B-B14F-4D97-AF65-F5344CB8AC3E}">
        <p14:creationId xmlns:p14="http://schemas.microsoft.com/office/powerpoint/2010/main" val="8663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C433-15C4-F24D-B532-AC7125B23816}"/>
              </a:ext>
            </a:extLst>
          </p:cNvPr>
          <p:cNvSpPr>
            <a:spLocks noGrp="1"/>
          </p:cNvSpPr>
          <p:nvPr>
            <p:ph type="title"/>
          </p:nvPr>
        </p:nvSpPr>
        <p:spPr/>
        <p:txBody>
          <a:bodyPr/>
          <a:lstStyle/>
          <a:p>
            <a:r>
              <a:rPr lang="en-US"/>
              <a:t>Suppose you wanted to quickly build a PRAM for Allegheny County</a:t>
            </a:r>
          </a:p>
        </p:txBody>
      </p:sp>
      <p:pic>
        <p:nvPicPr>
          <p:cNvPr id="5" name="Picture 4">
            <a:extLst>
              <a:ext uri="{FF2B5EF4-FFF2-40B4-BE49-F238E27FC236}">
                <a16:creationId xmlns:a16="http://schemas.microsoft.com/office/drawing/2014/main" id="{C9D8C6D7-4C43-D14B-955A-7346BD578E98}"/>
              </a:ext>
            </a:extLst>
          </p:cNvPr>
          <p:cNvPicPr>
            <a:picLocks noChangeAspect="1"/>
          </p:cNvPicPr>
          <p:nvPr/>
        </p:nvPicPr>
        <p:blipFill>
          <a:blip r:embed="rId2"/>
          <a:stretch>
            <a:fillRect/>
          </a:stretch>
        </p:blipFill>
        <p:spPr>
          <a:xfrm>
            <a:off x="472137" y="1459571"/>
            <a:ext cx="6090461" cy="1385195"/>
          </a:xfrm>
          <a:prstGeom prst="rect">
            <a:avLst/>
          </a:prstGeom>
          <a:solidFill>
            <a:schemeClr val="accent2"/>
          </a:solidFill>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7CEC10F-3FB5-B44C-9300-B748262B23ED}"/>
              </a:ext>
            </a:extLst>
          </p:cNvPr>
          <p:cNvPicPr>
            <a:picLocks noChangeAspect="1"/>
          </p:cNvPicPr>
          <p:nvPr/>
        </p:nvPicPr>
        <p:blipFill>
          <a:blip r:embed="rId3"/>
          <a:stretch>
            <a:fillRect/>
          </a:stretch>
        </p:blipFill>
        <p:spPr>
          <a:xfrm>
            <a:off x="472137" y="3962819"/>
            <a:ext cx="7057900" cy="1253272"/>
          </a:xfrm>
          <a:prstGeom prst="rect">
            <a:avLst/>
          </a:prstGeom>
          <a:solidFill>
            <a:schemeClr val="accent2"/>
          </a:solidFill>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B797F570-0D71-3942-84D7-821ACA824B2A}"/>
              </a:ext>
            </a:extLst>
          </p:cNvPr>
          <p:cNvPicPr>
            <a:picLocks noChangeAspect="1"/>
          </p:cNvPicPr>
          <p:nvPr/>
        </p:nvPicPr>
        <p:blipFill>
          <a:blip r:embed="rId4"/>
          <a:stretch>
            <a:fillRect/>
          </a:stretch>
        </p:blipFill>
        <p:spPr>
          <a:xfrm>
            <a:off x="3822080" y="1923283"/>
            <a:ext cx="4947127" cy="945451"/>
          </a:xfrm>
          <a:prstGeom prst="rect">
            <a:avLst/>
          </a:prstGeom>
          <a:solidFill>
            <a:schemeClr val="accent2"/>
          </a:solidFill>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AF57966-6887-FC47-AAFC-EF72EC27BA43}"/>
              </a:ext>
            </a:extLst>
          </p:cNvPr>
          <p:cNvPicPr>
            <a:picLocks noChangeAspect="1"/>
          </p:cNvPicPr>
          <p:nvPr/>
        </p:nvPicPr>
        <p:blipFill>
          <a:blip r:embed="rId5"/>
          <a:stretch>
            <a:fillRect/>
          </a:stretch>
        </p:blipFill>
        <p:spPr>
          <a:xfrm>
            <a:off x="2843843" y="2559464"/>
            <a:ext cx="5474817" cy="1209297"/>
          </a:xfrm>
          <a:prstGeom prst="rect">
            <a:avLst/>
          </a:prstGeom>
          <a:solidFill>
            <a:schemeClr val="accent2"/>
          </a:solidFill>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E96D4DD-D172-AD41-9D06-6A3DF91A35AA}"/>
              </a:ext>
            </a:extLst>
          </p:cNvPr>
          <p:cNvPicPr>
            <a:picLocks noChangeAspect="1"/>
          </p:cNvPicPr>
          <p:nvPr/>
        </p:nvPicPr>
        <p:blipFill>
          <a:blip r:embed="rId6"/>
          <a:stretch>
            <a:fillRect/>
          </a:stretch>
        </p:blipFill>
        <p:spPr>
          <a:xfrm>
            <a:off x="832012" y="2087919"/>
            <a:ext cx="4749240" cy="1187310"/>
          </a:xfrm>
          <a:prstGeom prst="rect">
            <a:avLst/>
          </a:prstGeom>
          <a:solidFill>
            <a:schemeClr val="accent2"/>
          </a:solidFill>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3E96D195-518B-9942-8F5E-6675F238CE04}"/>
              </a:ext>
            </a:extLst>
          </p:cNvPr>
          <p:cNvSpPr txBox="1"/>
          <p:nvPr/>
        </p:nvSpPr>
        <p:spPr>
          <a:xfrm>
            <a:off x="472137" y="5496927"/>
            <a:ext cx="10914888" cy="1200329"/>
          </a:xfrm>
          <a:prstGeom prst="rect">
            <a:avLst/>
          </a:prstGeom>
          <a:noFill/>
        </p:spPr>
        <p:txBody>
          <a:bodyPr wrap="square" rtlCol="0">
            <a:spAutoFit/>
          </a:bodyPr>
          <a:lstStyle/>
          <a:p>
            <a:r>
              <a:rPr lang="en-US" sz="2400"/>
              <a:t>A machine could read these tables and build one agent per person and one site per school, household, hospital or workplace.  However, for good reasons, PRAM works with </a:t>
            </a:r>
            <a:r>
              <a:rPr lang="en-US" sz="2400" i="1"/>
              <a:t>groups</a:t>
            </a:r>
            <a:r>
              <a:rPr lang="en-US" sz="2400"/>
              <a:t>, not </a:t>
            </a:r>
            <a:r>
              <a:rPr lang="en-US" sz="2400" i="1"/>
              <a:t>individuals</a:t>
            </a:r>
            <a:r>
              <a:rPr lang="en-US" sz="2400"/>
              <a:t>. </a:t>
            </a:r>
          </a:p>
        </p:txBody>
      </p:sp>
      <p:sp>
        <p:nvSpPr>
          <p:cNvPr id="3" name="Right Brace 2">
            <a:extLst>
              <a:ext uri="{FF2B5EF4-FFF2-40B4-BE49-F238E27FC236}">
                <a16:creationId xmlns:a16="http://schemas.microsoft.com/office/drawing/2014/main" id="{69F8AD2C-B498-6641-A6E0-5B4505DCBB56}"/>
              </a:ext>
            </a:extLst>
          </p:cNvPr>
          <p:cNvSpPr/>
          <p:nvPr/>
        </p:nvSpPr>
        <p:spPr>
          <a:xfrm>
            <a:off x="8931195" y="1459571"/>
            <a:ext cx="541989" cy="2222413"/>
          </a:xfrm>
          <a:prstGeom prst="rightBrace">
            <a:avLst>
              <a:gd name="adj1" fmla="val 42075"/>
              <a:gd name="adj2" fmla="val 4815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045AEDC-B835-AF42-86FD-D4A1CD096CC3}"/>
              </a:ext>
            </a:extLst>
          </p:cNvPr>
          <p:cNvSpPr txBox="1"/>
          <p:nvPr/>
        </p:nvSpPr>
        <p:spPr>
          <a:xfrm>
            <a:off x="9723530" y="2312242"/>
            <a:ext cx="748795" cy="461665"/>
          </a:xfrm>
          <a:prstGeom prst="rect">
            <a:avLst/>
          </a:prstGeom>
          <a:noFill/>
        </p:spPr>
        <p:txBody>
          <a:bodyPr wrap="none" rtlCol="0">
            <a:spAutoFit/>
          </a:bodyPr>
          <a:lstStyle/>
          <a:p>
            <a:r>
              <a:rPr lang="en-US" sz="2400"/>
              <a:t>sites</a:t>
            </a:r>
          </a:p>
        </p:txBody>
      </p:sp>
      <p:sp>
        <p:nvSpPr>
          <p:cNvPr id="12" name="Right Brace 11">
            <a:extLst>
              <a:ext uri="{FF2B5EF4-FFF2-40B4-BE49-F238E27FC236}">
                <a16:creationId xmlns:a16="http://schemas.microsoft.com/office/drawing/2014/main" id="{4BE485EF-FCCB-584B-BB1D-34F025AF83E1}"/>
              </a:ext>
            </a:extLst>
          </p:cNvPr>
          <p:cNvSpPr/>
          <p:nvPr/>
        </p:nvSpPr>
        <p:spPr>
          <a:xfrm>
            <a:off x="8931195" y="3962820"/>
            <a:ext cx="541989" cy="1253272"/>
          </a:xfrm>
          <a:prstGeom prst="rightBrace">
            <a:avLst>
              <a:gd name="adj1" fmla="val 42075"/>
              <a:gd name="adj2" fmla="val 4815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1C6E33C-6F9C-684C-8C7E-FD7882E39D4D}"/>
              </a:ext>
            </a:extLst>
          </p:cNvPr>
          <p:cNvSpPr txBox="1"/>
          <p:nvPr/>
        </p:nvSpPr>
        <p:spPr>
          <a:xfrm>
            <a:off x="9723529" y="4320546"/>
            <a:ext cx="1035861" cy="461665"/>
          </a:xfrm>
          <a:prstGeom prst="rect">
            <a:avLst/>
          </a:prstGeom>
          <a:noFill/>
        </p:spPr>
        <p:txBody>
          <a:bodyPr wrap="none" rtlCol="0">
            <a:spAutoFit/>
          </a:bodyPr>
          <a:lstStyle/>
          <a:p>
            <a:r>
              <a:rPr lang="en-US" sz="2400"/>
              <a:t>groups</a:t>
            </a:r>
          </a:p>
        </p:txBody>
      </p:sp>
    </p:spTree>
    <p:extLst>
      <p:ext uri="{BB962C8B-B14F-4D97-AF65-F5344CB8AC3E}">
        <p14:creationId xmlns:p14="http://schemas.microsoft.com/office/powerpoint/2010/main" val="45373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F594-84AD-9E4C-B7C6-A3C9E755EB43}"/>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8A04E8C4-B16C-B141-A961-CE8C97A364BE}"/>
              </a:ext>
            </a:extLst>
          </p:cNvPr>
          <p:cNvSpPr>
            <a:spLocks noGrp="1"/>
          </p:cNvSpPr>
          <p:nvPr>
            <p:ph idx="1"/>
          </p:nvPr>
        </p:nvSpPr>
        <p:spPr>
          <a:xfrm>
            <a:off x="838200" y="1825625"/>
            <a:ext cx="10648950" cy="4351338"/>
          </a:xfrm>
        </p:spPr>
        <p:txBody>
          <a:bodyPr/>
          <a:lstStyle/>
          <a:p>
            <a:r>
              <a:rPr lang="en-US"/>
              <a:t>One metamodel that unifies several common modeling and inference frameworks</a:t>
            </a:r>
          </a:p>
          <a:p>
            <a:r>
              <a:rPr lang="en-US"/>
              <a:t>Semi-automated construction of domain models facilitated by metamodel</a:t>
            </a:r>
          </a:p>
        </p:txBody>
      </p:sp>
    </p:spTree>
    <p:extLst>
      <p:ext uri="{BB962C8B-B14F-4D97-AF65-F5344CB8AC3E}">
        <p14:creationId xmlns:p14="http://schemas.microsoft.com/office/powerpoint/2010/main" val="73724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1DCC1E93-040E-4C41-ACFD-4B40C3272B41}"/>
              </a:ext>
            </a:extLst>
          </p:cNvPr>
          <p:cNvSpPr/>
          <p:nvPr/>
        </p:nvSpPr>
        <p:spPr>
          <a:xfrm>
            <a:off x="640080" y="874119"/>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PRAM</a:t>
            </a:r>
          </a:p>
        </p:txBody>
      </p:sp>
      <p:sp>
        <p:nvSpPr>
          <p:cNvPr id="5" name="Parallelogram 4">
            <a:extLst>
              <a:ext uri="{FF2B5EF4-FFF2-40B4-BE49-F238E27FC236}">
                <a16:creationId xmlns:a16="http://schemas.microsoft.com/office/drawing/2014/main" id="{E8874F02-B3BE-5A47-ADA9-AD0A13A94FC6}"/>
              </a:ext>
            </a:extLst>
          </p:cNvPr>
          <p:cNvSpPr/>
          <p:nvPr/>
        </p:nvSpPr>
        <p:spPr>
          <a:xfrm>
            <a:off x="402736" y="2652951"/>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Graphical models, ABMs, ODE models, compartmental models</a:t>
            </a:r>
          </a:p>
        </p:txBody>
      </p:sp>
      <p:sp>
        <p:nvSpPr>
          <p:cNvPr id="6" name="Parallelogram 5">
            <a:extLst>
              <a:ext uri="{FF2B5EF4-FFF2-40B4-BE49-F238E27FC236}">
                <a16:creationId xmlns:a16="http://schemas.microsoft.com/office/drawing/2014/main" id="{76A651EC-A4F8-2640-9269-BDF783342733}"/>
              </a:ext>
            </a:extLst>
          </p:cNvPr>
          <p:cNvSpPr/>
          <p:nvPr/>
        </p:nvSpPr>
        <p:spPr>
          <a:xfrm>
            <a:off x="402736" y="4431784"/>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Executable models</a:t>
            </a:r>
          </a:p>
        </p:txBody>
      </p:sp>
      <p:cxnSp>
        <p:nvCxnSpPr>
          <p:cNvPr id="9" name="Straight Arrow Connector 8">
            <a:extLst>
              <a:ext uri="{FF2B5EF4-FFF2-40B4-BE49-F238E27FC236}">
                <a16:creationId xmlns:a16="http://schemas.microsoft.com/office/drawing/2014/main" id="{4C1B5CAC-B856-654B-8D09-4D9F5D892BAB}"/>
              </a:ext>
            </a:extLst>
          </p:cNvPr>
          <p:cNvCxnSpPr>
            <a:cxnSpLocks/>
          </p:cNvCxnSpPr>
          <p:nvPr/>
        </p:nvCxnSpPr>
        <p:spPr>
          <a:xfrm flipH="1">
            <a:off x="2128603" y="1439333"/>
            <a:ext cx="1782160" cy="118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93070B4-8E83-AC41-8C47-032E72C55AF6}"/>
              </a:ext>
            </a:extLst>
          </p:cNvPr>
          <p:cNvCxnSpPr>
            <a:cxnSpLocks/>
            <a:endCxn id="5" idx="0"/>
          </p:cNvCxnSpPr>
          <p:nvPr/>
        </p:nvCxnSpPr>
        <p:spPr>
          <a:xfrm flipH="1">
            <a:off x="2707824" y="1439333"/>
            <a:ext cx="1202939" cy="12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A008F4F-D8DD-5542-9008-1DA045CED712}"/>
              </a:ext>
            </a:extLst>
          </p:cNvPr>
          <p:cNvCxnSpPr>
            <a:cxnSpLocks/>
          </p:cNvCxnSpPr>
          <p:nvPr/>
        </p:nvCxnSpPr>
        <p:spPr>
          <a:xfrm flipH="1">
            <a:off x="3242733" y="1439333"/>
            <a:ext cx="668030" cy="118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1DEC8D-1367-894A-AE8F-8B9BDDC9C133}"/>
              </a:ext>
            </a:extLst>
          </p:cNvPr>
          <p:cNvCxnSpPr>
            <a:cxnSpLocks/>
          </p:cNvCxnSpPr>
          <p:nvPr/>
        </p:nvCxnSpPr>
        <p:spPr>
          <a:xfrm flipH="1">
            <a:off x="3835401" y="1439333"/>
            <a:ext cx="75362"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63F0511-070E-B34E-9D3A-734DD159F4BC}"/>
              </a:ext>
            </a:extLst>
          </p:cNvPr>
          <p:cNvSpPr/>
          <p:nvPr/>
        </p:nvSpPr>
        <p:spPr>
          <a:xfrm>
            <a:off x="3674438" y="919133"/>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9F0325A-439F-BA41-A31C-C110542BB741}"/>
              </a:ext>
            </a:extLst>
          </p:cNvPr>
          <p:cNvCxnSpPr/>
          <p:nvPr/>
        </p:nvCxnSpPr>
        <p:spPr>
          <a:xfrm flipH="1">
            <a:off x="1947333" y="3344333"/>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0F8FA8-C63E-7A4A-A314-ABA12486B4C1}"/>
              </a:ext>
            </a:extLst>
          </p:cNvPr>
          <p:cNvCxnSpPr/>
          <p:nvPr/>
        </p:nvCxnSpPr>
        <p:spPr>
          <a:xfrm flipH="1">
            <a:off x="2699357" y="3332840"/>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2E59D8-D945-FB43-9D9B-DE51FD0C7FAB}"/>
              </a:ext>
            </a:extLst>
          </p:cNvPr>
          <p:cNvCxnSpPr/>
          <p:nvPr/>
        </p:nvCxnSpPr>
        <p:spPr>
          <a:xfrm flipH="1">
            <a:off x="3234266" y="3332840"/>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382C5C-FA9A-D94C-8A59-FAC3119362C6}"/>
              </a:ext>
            </a:extLst>
          </p:cNvPr>
          <p:cNvCxnSpPr/>
          <p:nvPr/>
        </p:nvCxnSpPr>
        <p:spPr>
          <a:xfrm flipH="1">
            <a:off x="3822282" y="3338277"/>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88970092-1825-F44C-B103-7139C61D5B9F}"/>
              </a:ext>
            </a:extLst>
          </p:cNvPr>
          <p:cNvSpPr/>
          <p:nvPr/>
        </p:nvSpPr>
        <p:spPr>
          <a:xfrm>
            <a:off x="1603670" y="512733"/>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E9498D3-63D9-1048-8FA4-DA1C250AACB3}"/>
              </a:ext>
            </a:extLst>
          </p:cNvPr>
          <p:cNvSpPr/>
          <p:nvPr/>
        </p:nvSpPr>
        <p:spPr>
          <a:xfrm>
            <a:off x="548816" y="954388"/>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E721605-A326-7A44-B01A-F32205FFE5D1}"/>
              </a:ext>
            </a:extLst>
          </p:cNvPr>
          <p:cNvSpPr txBox="1"/>
          <p:nvPr/>
        </p:nvSpPr>
        <p:spPr>
          <a:xfrm>
            <a:off x="1503570" y="3612243"/>
            <a:ext cx="2906384" cy="369332"/>
          </a:xfrm>
          <a:prstGeom prst="rect">
            <a:avLst/>
          </a:prstGeom>
          <a:solidFill>
            <a:schemeClr val="bg1"/>
          </a:solidFill>
        </p:spPr>
        <p:txBody>
          <a:bodyPr wrap="square" rtlCol="0">
            <a:spAutoFit/>
          </a:bodyPr>
          <a:lstStyle/>
          <a:p>
            <a:r>
              <a:rPr lang="en-US"/>
              <a:t>semi-automated compilation</a:t>
            </a:r>
          </a:p>
        </p:txBody>
      </p:sp>
      <p:sp>
        <p:nvSpPr>
          <p:cNvPr id="35" name="Right Arrow 34">
            <a:extLst>
              <a:ext uri="{FF2B5EF4-FFF2-40B4-BE49-F238E27FC236}">
                <a16:creationId xmlns:a16="http://schemas.microsoft.com/office/drawing/2014/main" id="{52DAEE39-F1F1-0C4A-B77C-60D3E3C7BDDF}"/>
              </a:ext>
            </a:extLst>
          </p:cNvPr>
          <p:cNvSpPr/>
          <p:nvPr/>
        </p:nvSpPr>
        <p:spPr>
          <a:xfrm>
            <a:off x="5315507" y="4688993"/>
            <a:ext cx="1928940"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dynamic analysis</a:t>
            </a:r>
          </a:p>
        </p:txBody>
      </p:sp>
      <p:sp>
        <p:nvSpPr>
          <p:cNvPr id="36" name="Right Arrow 35">
            <a:extLst>
              <a:ext uri="{FF2B5EF4-FFF2-40B4-BE49-F238E27FC236}">
                <a16:creationId xmlns:a16="http://schemas.microsoft.com/office/drawing/2014/main" id="{5B71F716-73A3-D640-A5CE-D3FAC43E34B2}"/>
              </a:ext>
            </a:extLst>
          </p:cNvPr>
          <p:cNvSpPr/>
          <p:nvPr/>
        </p:nvSpPr>
        <p:spPr>
          <a:xfrm>
            <a:off x="5315507" y="2904576"/>
            <a:ext cx="1928940"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static analysis</a:t>
            </a:r>
          </a:p>
        </p:txBody>
      </p:sp>
      <p:sp>
        <p:nvSpPr>
          <p:cNvPr id="38" name="TextBox 37">
            <a:extLst>
              <a:ext uri="{FF2B5EF4-FFF2-40B4-BE49-F238E27FC236}">
                <a16:creationId xmlns:a16="http://schemas.microsoft.com/office/drawing/2014/main" id="{5351817D-9E7F-214E-A1AC-47ADAB410D4F}"/>
              </a:ext>
            </a:extLst>
          </p:cNvPr>
          <p:cNvSpPr txBox="1"/>
          <p:nvPr/>
        </p:nvSpPr>
        <p:spPr>
          <a:xfrm>
            <a:off x="7711540" y="2652951"/>
            <a:ext cx="3562202" cy="646331"/>
          </a:xfrm>
          <a:prstGeom prst="rect">
            <a:avLst/>
          </a:prstGeom>
          <a:noFill/>
        </p:spPr>
        <p:txBody>
          <a:bodyPr wrap="square" rtlCol="0">
            <a:spAutoFit/>
          </a:bodyPr>
          <a:lstStyle/>
          <a:p>
            <a:r>
              <a:rPr lang="en-US"/>
              <a:t>factorizations, conditional independence, feature selection...</a:t>
            </a:r>
          </a:p>
        </p:txBody>
      </p:sp>
      <p:sp>
        <p:nvSpPr>
          <p:cNvPr id="39" name="TextBox 38">
            <a:extLst>
              <a:ext uri="{FF2B5EF4-FFF2-40B4-BE49-F238E27FC236}">
                <a16:creationId xmlns:a16="http://schemas.microsoft.com/office/drawing/2014/main" id="{A7BABE85-D0BF-8A4A-8F56-EA05F8F1A7E9}"/>
              </a:ext>
            </a:extLst>
          </p:cNvPr>
          <p:cNvSpPr txBox="1"/>
          <p:nvPr/>
        </p:nvSpPr>
        <p:spPr>
          <a:xfrm>
            <a:off x="7711540" y="4470926"/>
            <a:ext cx="3562202" cy="646331"/>
          </a:xfrm>
          <a:prstGeom prst="rect">
            <a:avLst/>
          </a:prstGeom>
          <a:noFill/>
        </p:spPr>
        <p:txBody>
          <a:bodyPr wrap="square" rtlCol="0">
            <a:spAutoFit/>
          </a:bodyPr>
          <a:lstStyle/>
          <a:p>
            <a:r>
              <a:rPr lang="en-US"/>
              <a:t>dynamics, convergence, emergent properties...</a:t>
            </a:r>
          </a:p>
        </p:txBody>
      </p:sp>
      <p:sp>
        <p:nvSpPr>
          <p:cNvPr id="40" name="Curved Right Arrow 39">
            <a:extLst>
              <a:ext uri="{FF2B5EF4-FFF2-40B4-BE49-F238E27FC236}">
                <a16:creationId xmlns:a16="http://schemas.microsoft.com/office/drawing/2014/main" id="{55FAA98B-63A4-4048-8E71-953352A84415}"/>
              </a:ext>
            </a:extLst>
          </p:cNvPr>
          <p:cNvSpPr/>
          <p:nvPr/>
        </p:nvSpPr>
        <p:spPr>
          <a:xfrm rot="10800000">
            <a:off x="5318815" y="3321183"/>
            <a:ext cx="648182" cy="135902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BD9C6B21-6121-DB40-A185-8650D1F7D522}"/>
              </a:ext>
            </a:extLst>
          </p:cNvPr>
          <p:cNvSpPr txBox="1"/>
          <p:nvPr/>
        </p:nvSpPr>
        <p:spPr>
          <a:xfrm>
            <a:off x="6238754" y="3773347"/>
            <a:ext cx="3923818" cy="369332"/>
          </a:xfrm>
          <a:prstGeom prst="rect">
            <a:avLst/>
          </a:prstGeom>
          <a:noFill/>
        </p:spPr>
        <p:txBody>
          <a:bodyPr wrap="square" rtlCol="0">
            <a:spAutoFit/>
          </a:bodyPr>
          <a:lstStyle/>
          <a:p>
            <a:r>
              <a:rPr lang="en-US"/>
              <a:t>sampling, parameter estimation, </a:t>
            </a:r>
          </a:p>
        </p:txBody>
      </p:sp>
      <p:sp>
        <p:nvSpPr>
          <p:cNvPr id="2" name="Oval 1">
            <a:extLst>
              <a:ext uri="{FF2B5EF4-FFF2-40B4-BE49-F238E27FC236}">
                <a16:creationId xmlns:a16="http://schemas.microsoft.com/office/drawing/2014/main" id="{90692726-C357-9240-A8BB-31C6D22F60B8}"/>
              </a:ext>
            </a:extLst>
          </p:cNvPr>
          <p:cNvSpPr/>
          <p:nvPr/>
        </p:nvSpPr>
        <p:spPr>
          <a:xfrm>
            <a:off x="262890" y="617220"/>
            <a:ext cx="5337810" cy="2727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60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0FFEAC-A044-4C69-AD42-D848C9273770}" type="slidenum">
              <a:rPr lang="en-US" smtClean="0"/>
              <a:t>4</a:t>
            </a:fld>
            <a:endParaRPr lang="en-US" dirty="0"/>
          </a:p>
        </p:txBody>
      </p:sp>
      <p:sp>
        <p:nvSpPr>
          <p:cNvPr id="5" name="Oval 4"/>
          <p:cNvSpPr/>
          <p:nvPr/>
        </p:nvSpPr>
        <p:spPr>
          <a:xfrm>
            <a:off x="4924425" y="779978"/>
            <a:ext cx="295275" cy="2952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a:off x="5219700" y="558284"/>
            <a:ext cx="293670" cy="369332"/>
          </a:xfrm>
          <a:prstGeom prst="rect">
            <a:avLst/>
          </a:prstGeom>
          <a:noFill/>
        </p:spPr>
        <p:txBody>
          <a:bodyPr wrap="none" rtlCol="0">
            <a:spAutoFit/>
          </a:bodyPr>
          <a:lstStyle/>
          <a:p>
            <a:r>
              <a:rPr lang="en-US" dirty="0"/>
              <a:t>?</a:t>
            </a:r>
          </a:p>
        </p:txBody>
      </p:sp>
      <p:sp>
        <p:nvSpPr>
          <p:cNvPr id="7" name="Freeform 6"/>
          <p:cNvSpPr/>
          <p:nvPr/>
        </p:nvSpPr>
        <p:spPr>
          <a:xfrm>
            <a:off x="4857750" y="1123950"/>
            <a:ext cx="478808" cy="390525"/>
          </a:xfrm>
          <a:custGeom>
            <a:avLst/>
            <a:gdLst>
              <a:gd name="connsiteX0" fmla="*/ 0 w 478808"/>
              <a:gd name="connsiteY0" fmla="*/ 371475 h 390525"/>
              <a:gd name="connsiteX1" fmla="*/ 47625 w 478808"/>
              <a:gd name="connsiteY1" fmla="*/ 114300 h 390525"/>
              <a:gd name="connsiteX2" fmla="*/ 76200 w 478808"/>
              <a:gd name="connsiteY2" fmla="*/ 47625 h 390525"/>
              <a:gd name="connsiteX3" fmla="*/ 152400 w 478808"/>
              <a:gd name="connsiteY3" fmla="*/ 19050 h 390525"/>
              <a:gd name="connsiteX4" fmla="*/ 219075 w 478808"/>
              <a:gd name="connsiteY4" fmla="*/ 0 h 390525"/>
              <a:gd name="connsiteX5" fmla="*/ 342900 w 478808"/>
              <a:gd name="connsiteY5" fmla="*/ 28575 h 390525"/>
              <a:gd name="connsiteX6" fmla="*/ 361950 w 478808"/>
              <a:gd name="connsiteY6" fmla="*/ 57150 h 390525"/>
              <a:gd name="connsiteX7" fmla="*/ 390525 w 478808"/>
              <a:gd name="connsiteY7" fmla="*/ 76200 h 390525"/>
              <a:gd name="connsiteX8" fmla="*/ 419100 w 478808"/>
              <a:gd name="connsiteY8" fmla="*/ 104775 h 390525"/>
              <a:gd name="connsiteX9" fmla="*/ 438150 w 478808"/>
              <a:gd name="connsiteY9" fmla="*/ 171450 h 390525"/>
              <a:gd name="connsiteX10" fmla="*/ 457200 w 478808"/>
              <a:gd name="connsiteY10" fmla="*/ 238125 h 390525"/>
              <a:gd name="connsiteX11" fmla="*/ 457200 w 478808"/>
              <a:gd name="connsiteY11" fmla="*/ 39052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808" h="390525">
                <a:moveTo>
                  <a:pt x="0" y="371475"/>
                </a:moveTo>
                <a:cubicBezTo>
                  <a:pt x="17944" y="102319"/>
                  <a:pt x="-10405" y="346418"/>
                  <a:pt x="47625" y="114300"/>
                </a:cubicBezTo>
                <a:cubicBezTo>
                  <a:pt x="53592" y="90432"/>
                  <a:pt x="55428" y="64935"/>
                  <a:pt x="76200" y="47625"/>
                </a:cubicBezTo>
                <a:cubicBezTo>
                  <a:pt x="99360" y="28325"/>
                  <a:pt x="125094" y="26852"/>
                  <a:pt x="152400" y="19050"/>
                </a:cubicBezTo>
                <a:cubicBezTo>
                  <a:pt x="248053" y="-8279"/>
                  <a:pt x="99968" y="29777"/>
                  <a:pt x="219075" y="0"/>
                </a:cubicBezTo>
                <a:cubicBezTo>
                  <a:pt x="297524" y="26150"/>
                  <a:pt x="256346" y="16210"/>
                  <a:pt x="342900" y="28575"/>
                </a:cubicBezTo>
                <a:cubicBezTo>
                  <a:pt x="349250" y="38100"/>
                  <a:pt x="353855" y="49055"/>
                  <a:pt x="361950" y="57150"/>
                </a:cubicBezTo>
                <a:cubicBezTo>
                  <a:pt x="370045" y="65245"/>
                  <a:pt x="381731" y="68871"/>
                  <a:pt x="390525" y="76200"/>
                </a:cubicBezTo>
                <a:cubicBezTo>
                  <a:pt x="400873" y="84824"/>
                  <a:pt x="409575" y="95250"/>
                  <a:pt x="419100" y="104775"/>
                </a:cubicBezTo>
                <a:cubicBezTo>
                  <a:pt x="448877" y="223882"/>
                  <a:pt x="410821" y="75797"/>
                  <a:pt x="438150" y="171450"/>
                </a:cubicBezTo>
                <a:cubicBezTo>
                  <a:pt x="462070" y="255171"/>
                  <a:pt x="434362" y="169612"/>
                  <a:pt x="457200" y="238125"/>
                </a:cubicBezTo>
                <a:cubicBezTo>
                  <a:pt x="467024" y="385480"/>
                  <a:pt x="500476" y="347249"/>
                  <a:pt x="457200" y="3905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33775" y="1794131"/>
            <a:ext cx="3092141" cy="7164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Formulation(s)</a:t>
            </a:r>
          </a:p>
          <a:p>
            <a:pPr algn="ctr"/>
            <a:endParaRPr lang="en-US" sz="900" dirty="0">
              <a:solidFill>
                <a:schemeClr val="tx1"/>
              </a:solidFill>
            </a:endParaRPr>
          </a:p>
        </p:txBody>
      </p:sp>
      <p:sp>
        <p:nvSpPr>
          <p:cNvPr id="9" name="TextBox 8"/>
          <p:cNvSpPr txBox="1"/>
          <p:nvPr/>
        </p:nvSpPr>
        <p:spPr>
          <a:xfrm>
            <a:off x="5557182" y="451781"/>
            <a:ext cx="4322623" cy="1231106"/>
          </a:xfrm>
          <a:prstGeom prst="rect">
            <a:avLst/>
          </a:prstGeom>
          <a:noFill/>
        </p:spPr>
        <p:txBody>
          <a:bodyPr wrap="square" rtlCol="0">
            <a:spAutoFit/>
          </a:bodyPr>
          <a:lstStyle/>
          <a:p>
            <a:r>
              <a:rPr lang="en-US" dirty="0"/>
              <a:t>Problem </a:t>
            </a:r>
          </a:p>
          <a:p>
            <a:r>
              <a:rPr lang="en-US" sz="1400" dirty="0"/>
              <a:t>How is "mass" redistributed, e.g., dynamics of  groups changing in size; dynamics of ordinary people becoming radicalized; dynamics of  wealth distribution;  dynamics of ebola outbreaks. </a:t>
            </a:r>
          </a:p>
        </p:txBody>
      </p:sp>
      <p:sp>
        <p:nvSpPr>
          <p:cNvPr id="10" name="TextBox 9"/>
          <p:cNvSpPr txBox="1"/>
          <p:nvPr/>
        </p:nvSpPr>
        <p:spPr>
          <a:xfrm>
            <a:off x="2705099" y="1208298"/>
            <a:ext cx="1866265" cy="307777"/>
          </a:xfrm>
          <a:prstGeom prst="rect">
            <a:avLst/>
          </a:prstGeom>
          <a:noFill/>
        </p:spPr>
        <p:txBody>
          <a:bodyPr wrap="square" rtlCol="0">
            <a:spAutoFit/>
          </a:bodyPr>
          <a:lstStyle/>
          <a:p>
            <a:r>
              <a:rPr lang="en-US" sz="1400" dirty="0">
                <a:solidFill>
                  <a:schemeClr val="tx2">
                    <a:lumMod val="60000"/>
                    <a:lumOff val="40000"/>
                  </a:schemeClr>
                </a:solidFill>
              </a:rPr>
              <a:t>Pitt/PRAM</a:t>
            </a:r>
          </a:p>
        </p:txBody>
      </p:sp>
      <p:sp>
        <p:nvSpPr>
          <p:cNvPr id="12" name="Rectangle 11"/>
          <p:cNvSpPr/>
          <p:nvPr/>
        </p:nvSpPr>
        <p:spPr>
          <a:xfrm>
            <a:off x="7409561" y="2280151"/>
            <a:ext cx="1943989" cy="8858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Modeling framework(s)</a:t>
            </a:r>
          </a:p>
        </p:txBody>
      </p:sp>
      <p:sp>
        <p:nvSpPr>
          <p:cNvPr id="13" name="Rectangle 12"/>
          <p:cNvSpPr/>
          <p:nvPr/>
        </p:nvSpPr>
        <p:spPr>
          <a:xfrm>
            <a:off x="7409561" y="3700575"/>
            <a:ext cx="1943989" cy="8944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Implementation library(</a:t>
            </a:r>
            <a:r>
              <a:rPr lang="en-US" dirty="0" err="1">
                <a:solidFill>
                  <a:schemeClr val="tx1"/>
                </a:solidFill>
              </a:rPr>
              <a:t>ies</a:t>
            </a:r>
            <a:r>
              <a:rPr lang="en-US" dirty="0">
                <a:solidFill>
                  <a:schemeClr val="tx1"/>
                </a:solidFill>
              </a:rPr>
              <a:t>)</a:t>
            </a:r>
          </a:p>
        </p:txBody>
      </p:sp>
      <p:sp>
        <p:nvSpPr>
          <p:cNvPr id="14" name="Rectangle 13"/>
          <p:cNvSpPr/>
          <p:nvPr/>
        </p:nvSpPr>
        <p:spPr>
          <a:xfrm>
            <a:off x="3549342" y="3117722"/>
            <a:ext cx="3308214" cy="922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Model(s)</a:t>
            </a:r>
          </a:p>
        </p:txBody>
      </p:sp>
      <p:sp>
        <p:nvSpPr>
          <p:cNvPr id="15" name="Rectangle 14"/>
          <p:cNvSpPr/>
          <p:nvPr/>
        </p:nvSpPr>
        <p:spPr>
          <a:xfrm>
            <a:off x="3576638" y="4617101"/>
            <a:ext cx="3280918" cy="14048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Executable code(s)</a:t>
            </a:r>
          </a:p>
          <a:p>
            <a:r>
              <a:rPr lang="en-US" sz="1400" dirty="0">
                <a:solidFill>
                  <a:srgbClr val="C00000"/>
                </a:solidFill>
              </a:rPr>
              <a:t>PRAM compiler produces executables of nondeterministic redistribution over groups, which is equivalent to ABMs, DBNs, and other common forwarfd inference methods </a:t>
            </a:r>
          </a:p>
        </p:txBody>
      </p:sp>
      <p:cxnSp>
        <p:nvCxnSpPr>
          <p:cNvPr id="17" name="Straight Arrow Connector 16"/>
          <p:cNvCxnSpPr>
            <a:cxnSpLocks/>
          </p:cNvCxnSpPr>
          <p:nvPr/>
        </p:nvCxnSpPr>
        <p:spPr bwMode="auto">
          <a:xfrm>
            <a:off x="6297304" y="2505990"/>
            <a:ext cx="0" cy="611733"/>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9" name="Straight Arrow Connector 18"/>
          <p:cNvCxnSpPr>
            <a:cxnSpLocks/>
          </p:cNvCxnSpPr>
          <p:nvPr/>
        </p:nvCxnSpPr>
        <p:spPr bwMode="auto">
          <a:xfrm>
            <a:off x="6297304" y="4059037"/>
            <a:ext cx="8246" cy="558064"/>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1" name="Straight Arrow Connector 20"/>
          <p:cNvCxnSpPr>
            <a:endCxn id="16" idx="6"/>
          </p:cNvCxnSpPr>
          <p:nvPr/>
        </p:nvCxnSpPr>
        <p:spPr bwMode="auto">
          <a:xfrm flipH="1">
            <a:off x="6351078" y="2736469"/>
            <a:ext cx="1058485" cy="1540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3" name="Straight Arrow Connector 22"/>
          <p:cNvCxnSpPr>
            <a:stCxn id="13" idx="1"/>
            <a:endCxn id="42" idx="6"/>
          </p:cNvCxnSpPr>
          <p:nvPr/>
        </p:nvCxnSpPr>
        <p:spPr bwMode="auto">
          <a:xfrm flipH="1">
            <a:off x="6347687" y="4147789"/>
            <a:ext cx="1061874" cy="26928"/>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7" name="Straight Arrow Connector 26"/>
          <p:cNvCxnSpPr>
            <a:cxnSpLocks/>
            <a:stCxn id="15" idx="2"/>
          </p:cNvCxnSpPr>
          <p:nvPr/>
        </p:nvCxnSpPr>
        <p:spPr bwMode="auto">
          <a:xfrm>
            <a:off x="5217097" y="6021943"/>
            <a:ext cx="2603" cy="334407"/>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28" name="TextBox 27"/>
          <p:cNvSpPr txBox="1"/>
          <p:nvPr/>
        </p:nvSpPr>
        <p:spPr>
          <a:xfrm>
            <a:off x="4762742" y="6229157"/>
            <a:ext cx="908710" cy="369332"/>
          </a:xfrm>
          <a:prstGeom prst="rect">
            <a:avLst/>
          </a:prstGeom>
          <a:noFill/>
        </p:spPr>
        <p:txBody>
          <a:bodyPr wrap="none" rtlCol="0">
            <a:spAutoFit/>
          </a:bodyPr>
          <a:lstStyle/>
          <a:p>
            <a:r>
              <a:rPr lang="en-US" dirty="0"/>
              <a:t>Results</a:t>
            </a:r>
          </a:p>
        </p:txBody>
      </p:sp>
      <p:sp>
        <p:nvSpPr>
          <p:cNvPr id="29" name="TextBox 28"/>
          <p:cNvSpPr txBox="1"/>
          <p:nvPr/>
        </p:nvSpPr>
        <p:spPr>
          <a:xfrm>
            <a:off x="3539118" y="3500509"/>
            <a:ext cx="3318438" cy="523220"/>
          </a:xfrm>
          <a:prstGeom prst="rect">
            <a:avLst/>
          </a:prstGeom>
          <a:noFill/>
        </p:spPr>
        <p:txBody>
          <a:bodyPr wrap="square" rtlCol="0">
            <a:spAutoFit/>
          </a:bodyPr>
          <a:lstStyle/>
          <a:p>
            <a:r>
              <a:rPr lang="en-US" sz="1400" dirty="0">
                <a:solidFill>
                  <a:srgbClr val="C00000"/>
                </a:solidFill>
              </a:rPr>
              <a:t>PRAM models have interpretations as ABMs, Bayesian networks, ODE models etc </a:t>
            </a:r>
          </a:p>
        </p:txBody>
      </p:sp>
      <p:cxnSp>
        <p:nvCxnSpPr>
          <p:cNvPr id="31" name="Straight Connector 30"/>
          <p:cNvCxnSpPr/>
          <p:nvPr/>
        </p:nvCxnSpPr>
        <p:spPr bwMode="auto">
          <a:xfrm>
            <a:off x="8191500" y="3165976"/>
            <a:ext cx="9525" cy="534599"/>
          </a:xfrm>
          <a:prstGeom prst="line">
            <a:avLst/>
          </a:prstGeom>
          <a:noFill/>
          <a:ln w="22225">
            <a:solidFill>
              <a:schemeClr val="bg2">
                <a:lumMod val="50000"/>
              </a:schemeClr>
            </a:solidFill>
            <a:prstDash val="dash"/>
            <a:round/>
            <a:headEnd/>
            <a:tailEnd/>
          </a:ln>
          <a:extLst>
            <a:ext uri="{909E8E84-426E-40DD-AFC4-6F175D3DCCD1}">
              <a14:hiddenFill xmlns:a14="http://schemas.microsoft.com/office/drawing/2010/main">
                <a:noFill/>
              </a14:hiddenFill>
            </a:ext>
          </a:extLst>
        </p:spPr>
      </p:cxnSp>
      <p:cxnSp>
        <p:nvCxnSpPr>
          <p:cNvPr id="32" name="Straight Connector 31"/>
          <p:cNvCxnSpPr/>
          <p:nvPr/>
        </p:nvCxnSpPr>
        <p:spPr bwMode="auto">
          <a:xfrm>
            <a:off x="8296275" y="3188560"/>
            <a:ext cx="9525" cy="534599"/>
          </a:xfrm>
          <a:prstGeom prst="line">
            <a:avLst/>
          </a:prstGeom>
          <a:noFill/>
          <a:ln w="22225">
            <a:solidFill>
              <a:schemeClr val="bg2">
                <a:lumMod val="50000"/>
              </a:schemeClr>
            </a:solidFill>
            <a:prstDash val="dash"/>
            <a:round/>
            <a:headEnd/>
            <a:tailEnd/>
          </a:ln>
          <a:extLst>
            <a:ext uri="{909E8E84-426E-40DD-AFC4-6F175D3DCCD1}">
              <a14:hiddenFill xmlns:a14="http://schemas.microsoft.com/office/drawing/2010/main">
                <a:noFill/>
              </a14:hiddenFill>
            </a:ext>
          </a:extLst>
        </p:spPr>
      </p:cxnSp>
      <p:cxnSp>
        <p:nvCxnSpPr>
          <p:cNvPr id="37" name="Straight Arrow Connector 36"/>
          <p:cNvCxnSpPr>
            <a:cxnSpLocks/>
          </p:cNvCxnSpPr>
          <p:nvPr/>
        </p:nvCxnSpPr>
        <p:spPr bwMode="auto">
          <a:xfrm flipV="1">
            <a:off x="4076700" y="4059037"/>
            <a:ext cx="0" cy="55806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41" name="Straight Arrow Connector 40"/>
          <p:cNvCxnSpPr>
            <a:cxnSpLocks/>
          </p:cNvCxnSpPr>
          <p:nvPr/>
        </p:nvCxnSpPr>
        <p:spPr bwMode="auto">
          <a:xfrm flipV="1">
            <a:off x="4048568" y="2541779"/>
            <a:ext cx="9082" cy="538987"/>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6" name="Oval 15"/>
          <p:cNvSpPr/>
          <p:nvPr/>
        </p:nvSpPr>
        <p:spPr>
          <a:xfrm>
            <a:off x="6227964" y="2679503"/>
            <a:ext cx="123114" cy="14473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p:cNvSpPr/>
          <p:nvPr/>
        </p:nvSpPr>
        <p:spPr>
          <a:xfrm rot="1146320">
            <a:off x="6227964" y="4082203"/>
            <a:ext cx="123114" cy="14473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5" name="Straight Connector 24"/>
          <p:cNvCxnSpPr>
            <a:stCxn id="16" idx="7"/>
          </p:cNvCxnSpPr>
          <p:nvPr/>
        </p:nvCxnSpPr>
        <p:spPr bwMode="auto">
          <a:xfrm flipV="1">
            <a:off x="6333048" y="2576223"/>
            <a:ext cx="210875" cy="124475"/>
          </a:xfrm>
          <a:prstGeom prst="line">
            <a:avLst/>
          </a:prstGeom>
          <a:noFill/>
          <a:ln w="3175">
            <a:solidFill>
              <a:srgbClr val="FF0000"/>
            </a:solidFill>
            <a:round/>
            <a:headEnd/>
            <a:tailEnd/>
          </a:ln>
          <a:extLst>
            <a:ext uri="{909E8E84-426E-40DD-AFC4-6F175D3DCCD1}">
              <a14:hiddenFill xmlns:a14="http://schemas.microsoft.com/office/drawing/2010/main">
                <a:noFill/>
              </a14:hiddenFill>
            </a:ext>
          </a:extLst>
        </p:spPr>
      </p:cxnSp>
      <p:sp>
        <p:nvSpPr>
          <p:cNvPr id="26" name="TextBox 25"/>
          <p:cNvSpPr txBox="1"/>
          <p:nvPr/>
        </p:nvSpPr>
        <p:spPr>
          <a:xfrm>
            <a:off x="6604642" y="2417606"/>
            <a:ext cx="577402" cy="261610"/>
          </a:xfrm>
          <a:prstGeom prst="rect">
            <a:avLst/>
          </a:prstGeom>
          <a:noFill/>
        </p:spPr>
        <p:txBody>
          <a:bodyPr wrap="none" rtlCol="0">
            <a:spAutoFit/>
          </a:bodyPr>
          <a:lstStyle/>
          <a:p>
            <a:r>
              <a:rPr lang="en-US" sz="1050" dirty="0">
                <a:solidFill>
                  <a:srgbClr val="FF0000"/>
                </a:solidFill>
              </a:rPr>
              <a:t>choice</a:t>
            </a:r>
          </a:p>
        </p:txBody>
      </p:sp>
      <p:cxnSp>
        <p:nvCxnSpPr>
          <p:cNvPr id="47" name="Straight Connector 46"/>
          <p:cNvCxnSpPr>
            <a:cxnSpLocks/>
          </p:cNvCxnSpPr>
          <p:nvPr/>
        </p:nvCxnSpPr>
        <p:spPr bwMode="auto">
          <a:xfrm>
            <a:off x="6329078" y="4095395"/>
            <a:ext cx="282236" cy="311013"/>
          </a:xfrm>
          <a:prstGeom prst="line">
            <a:avLst/>
          </a:prstGeom>
          <a:noFill/>
          <a:ln w="3175">
            <a:solidFill>
              <a:srgbClr val="FF0000"/>
            </a:solidFill>
            <a:round/>
            <a:headEnd/>
            <a:tailEnd/>
          </a:ln>
          <a:extLst>
            <a:ext uri="{909E8E84-426E-40DD-AFC4-6F175D3DCCD1}">
              <a14:hiddenFill xmlns:a14="http://schemas.microsoft.com/office/drawing/2010/main">
                <a:noFill/>
              </a14:hiddenFill>
            </a:ext>
          </a:extLst>
        </p:spPr>
      </p:cxnSp>
      <p:sp>
        <p:nvSpPr>
          <p:cNvPr id="48" name="TextBox 47"/>
          <p:cNvSpPr txBox="1"/>
          <p:nvPr/>
        </p:nvSpPr>
        <p:spPr>
          <a:xfrm>
            <a:off x="6568854" y="4272787"/>
            <a:ext cx="577402" cy="261610"/>
          </a:xfrm>
          <a:prstGeom prst="rect">
            <a:avLst/>
          </a:prstGeom>
          <a:noFill/>
        </p:spPr>
        <p:txBody>
          <a:bodyPr wrap="none" rtlCol="0">
            <a:spAutoFit/>
          </a:bodyPr>
          <a:lstStyle/>
          <a:p>
            <a:r>
              <a:rPr lang="en-US" sz="1050" dirty="0">
                <a:solidFill>
                  <a:srgbClr val="FF0000"/>
                </a:solidFill>
              </a:rPr>
              <a:t>choice</a:t>
            </a:r>
          </a:p>
        </p:txBody>
      </p:sp>
      <p:sp>
        <p:nvSpPr>
          <p:cNvPr id="54" name="TextBox 53"/>
          <p:cNvSpPr txBox="1"/>
          <p:nvPr/>
        </p:nvSpPr>
        <p:spPr>
          <a:xfrm>
            <a:off x="3536044" y="2040823"/>
            <a:ext cx="3122220" cy="523220"/>
          </a:xfrm>
          <a:prstGeom prst="rect">
            <a:avLst/>
          </a:prstGeom>
          <a:noFill/>
        </p:spPr>
        <p:txBody>
          <a:bodyPr wrap="square" rtlCol="0">
            <a:spAutoFit/>
          </a:bodyPr>
          <a:lstStyle/>
          <a:p>
            <a:r>
              <a:rPr lang="en-US" sz="1400" dirty="0">
                <a:solidFill>
                  <a:srgbClr val="C00000"/>
                </a:solidFill>
              </a:rPr>
              <a:t>Groups, aggregators, rules are primitives of simple PRAM programming languag</a:t>
            </a:r>
            <a:r>
              <a:rPr lang="en-US" sz="1400" dirty="0">
                <a:solidFill>
                  <a:schemeClr val="tx2">
                    <a:lumMod val="60000"/>
                    <a:lumOff val="40000"/>
                  </a:schemeClr>
                </a:solidFill>
              </a:rPr>
              <a:t>e</a:t>
            </a:r>
          </a:p>
        </p:txBody>
      </p:sp>
      <p:sp>
        <p:nvSpPr>
          <p:cNvPr id="39" name="Rectangle 38"/>
          <p:cNvSpPr/>
          <p:nvPr/>
        </p:nvSpPr>
        <p:spPr>
          <a:xfrm>
            <a:off x="4181802" y="1533889"/>
            <a:ext cx="1387478" cy="12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TextBox 42"/>
          <p:cNvSpPr txBox="1"/>
          <p:nvPr/>
        </p:nvSpPr>
        <p:spPr>
          <a:xfrm>
            <a:off x="-19009" y="200848"/>
            <a:ext cx="2882096" cy="800219"/>
          </a:xfrm>
          <a:prstGeom prst="rect">
            <a:avLst/>
          </a:prstGeom>
          <a:noFill/>
        </p:spPr>
        <p:txBody>
          <a:bodyPr wrap="square" rtlCol="0">
            <a:spAutoFit/>
          </a:bodyPr>
          <a:lstStyle/>
          <a:p>
            <a:pPr algn="ctr"/>
            <a:r>
              <a:rPr lang="en-US" dirty="0">
                <a:solidFill>
                  <a:schemeClr val="accent2">
                    <a:lumMod val="60000"/>
                    <a:lumOff val="40000"/>
                  </a:schemeClr>
                </a:solidFill>
              </a:rPr>
              <a:t>Domain Ontology</a:t>
            </a:r>
          </a:p>
          <a:p>
            <a:pPr algn="ctr"/>
            <a:r>
              <a:rPr lang="en-US" sz="1400" dirty="0">
                <a:solidFill>
                  <a:schemeClr val="accent2">
                    <a:lumMod val="60000"/>
                    <a:lumOff val="40000"/>
                  </a:schemeClr>
                </a:solidFill>
              </a:rPr>
              <a:t> domain variables,  aggregators </a:t>
            </a:r>
          </a:p>
          <a:p>
            <a:pPr algn="ctr"/>
            <a:r>
              <a:rPr lang="en-US" sz="1400" dirty="0">
                <a:solidFill>
                  <a:schemeClr val="accent2">
                    <a:lumMod val="60000"/>
                    <a:lumOff val="40000"/>
                  </a:schemeClr>
                </a:solidFill>
              </a:rPr>
              <a:t>(e.g., domain metrics) , rules</a:t>
            </a:r>
          </a:p>
        </p:txBody>
      </p:sp>
      <p:sp>
        <p:nvSpPr>
          <p:cNvPr id="60" name="TextBox 59"/>
          <p:cNvSpPr txBox="1"/>
          <p:nvPr/>
        </p:nvSpPr>
        <p:spPr>
          <a:xfrm>
            <a:off x="351578" y="1543961"/>
            <a:ext cx="2140921" cy="523220"/>
          </a:xfrm>
          <a:prstGeom prst="rect">
            <a:avLst/>
          </a:prstGeom>
          <a:noFill/>
        </p:spPr>
        <p:txBody>
          <a:bodyPr wrap="square" rtlCol="0">
            <a:spAutoFit/>
          </a:bodyPr>
          <a:lstStyle/>
          <a:p>
            <a:r>
              <a:rPr lang="en-US" sz="1400" dirty="0">
                <a:solidFill>
                  <a:schemeClr val="accent2">
                    <a:lumMod val="60000"/>
                    <a:lumOff val="40000"/>
                  </a:schemeClr>
                </a:solidFill>
              </a:rPr>
              <a:t>Rules specify how mass is dynamically redistributed</a:t>
            </a:r>
          </a:p>
        </p:txBody>
      </p:sp>
      <p:sp>
        <p:nvSpPr>
          <p:cNvPr id="61" name="TextBox 60"/>
          <p:cNvSpPr txBox="1"/>
          <p:nvPr/>
        </p:nvSpPr>
        <p:spPr>
          <a:xfrm>
            <a:off x="158962" y="4595003"/>
            <a:ext cx="2546431" cy="954107"/>
          </a:xfrm>
          <a:prstGeom prst="rect">
            <a:avLst/>
          </a:prstGeom>
          <a:noFill/>
        </p:spPr>
        <p:txBody>
          <a:bodyPr wrap="square" rtlCol="0">
            <a:spAutoFit/>
          </a:bodyPr>
          <a:lstStyle/>
          <a:p>
            <a:r>
              <a:rPr lang="en-US" sz="1400" dirty="0">
                <a:solidFill>
                  <a:schemeClr val="accent2">
                    <a:lumMod val="60000"/>
                    <a:lumOff val="40000"/>
                  </a:schemeClr>
                </a:solidFill>
              </a:rPr>
              <a:t>Rules and aggregator syntax plus relational databases semi-automatically yield executable PRAM simulation models </a:t>
            </a:r>
          </a:p>
        </p:txBody>
      </p:sp>
      <p:sp>
        <p:nvSpPr>
          <p:cNvPr id="62" name="TextBox 61"/>
          <p:cNvSpPr txBox="1"/>
          <p:nvPr/>
        </p:nvSpPr>
        <p:spPr>
          <a:xfrm>
            <a:off x="250349" y="6075269"/>
            <a:ext cx="2363659" cy="523220"/>
          </a:xfrm>
          <a:prstGeom prst="rect">
            <a:avLst/>
          </a:prstGeom>
          <a:noFill/>
        </p:spPr>
        <p:txBody>
          <a:bodyPr wrap="square" rtlCol="0">
            <a:spAutoFit/>
          </a:bodyPr>
          <a:lstStyle/>
          <a:p>
            <a:pPr algn="ctr"/>
            <a:r>
              <a:rPr lang="en-US" sz="1400" dirty="0">
                <a:solidFill>
                  <a:schemeClr val="accent2">
                    <a:lumMod val="60000"/>
                    <a:lumOff val="40000"/>
                  </a:schemeClr>
                </a:solidFill>
              </a:rPr>
              <a:t>Computation &amp; execution constraints</a:t>
            </a:r>
          </a:p>
        </p:txBody>
      </p:sp>
      <p:cxnSp>
        <p:nvCxnSpPr>
          <p:cNvPr id="64" name="Straight Arrow Connector 63"/>
          <p:cNvCxnSpPr>
            <a:cxnSpLocks/>
            <a:stCxn id="60" idx="2"/>
            <a:endCxn id="61" idx="0"/>
          </p:cNvCxnSpPr>
          <p:nvPr/>
        </p:nvCxnSpPr>
        <p:spPr bwMode="auto">
          <a:xfrm>
            <a:off x="1422039" y="2067181"/>
            <a:ext cx="10139" cy="2527822"/>
          </a:xfrm>
          <a:prstGeom prst="straightConnector1">
            <a:avLst/>
          </a:prstGeom>
          <a:noFill/>
          <a:ln w="22225">
            <a:solidFill>
              <a:schemeClr val="accent2">
                <a:lumMod val="60000"/>
                <a:lumOff val="40000"/>
              </a:schemeClr>
            </a:solidFill>
            <a:round/>
            <a:headEnd/>
            <a:tailEnd type="triangle"/>
          </a:ln>
          <a:extLst>
            <a:ext uri="{909E8E84-426E-40DD-AFC4-6F175D3DCCD1}">
              <a14:hiddenFill xmlns:a14="http://schemas.microsoft.com/office/drawing/2010/main">
                <a:noFill/>
              </a14:hiddenFill>
            </a:ext>
          </a:extLst>
        </p:spPr>
      </p:cxnSp>
      <p:cxnSp>
        <p:nvCxnSpPr>
          <p:cNvPr id="65" name="Straight Arrow Connector 64"/>
          <p:cNvCxnSpPr>
            <a:cxnSpLocks/>
            <a:stCxn id="61" idx="2"/>
            <a:endCxn id="62" idx="0"/>
          </p:cNvCxnSpPr>
          <p:nvPr/>
        </p:nvCxnSpPr>
        <p:spPr bwMode="auto">
          <a:xfrm>
            <a:off x="1432178" y="5549110"/>
            <a:ext cx="1" cy="526159"/>
          </a:xfrm>
          <a:prstGeom prst="straightConnector1">
            <a:avLst/>
          </a:prstGeom>
          <a:noFill/>
          <a:ln w="22225">
            <a:solidFill>
              <a:schemeClr val="accent2">
                <a:lumMod val="60000"/>
                <a:lumOff val="40000"/>
              </a:schemeClr>
            </a:solidFill>
            <a:round/>
            <a:headEnd/>
            <a:tailEnd type="triangle"/>
          </a:ln>
          <a:extLst>
            <a:ext uri="{909E8E84-426E-40DD-AFC4-6F175D3DCCD1}">
              <a14:hiddenFill xmlns:a14="http://schemas.microsoft.com/office/drawing/2010/main">
                <a:noFill/>
              </a14:hiddenFill>
            </a:ext>
          </a:extLst>
        </p:spPr>
      </p:cxnSp>
      <p:cxnSp>
        <p:nvCxnSpPr>
          <p:cNvPr id="68" name="Straight Arrow Connector 67"/>
          <p:cNvCxnSpPr>
            <a:cxnSpLocks/>
            <a:stCxn id="43" idx="2"/>
            <a:endCxn id="60" idx="0"/>
          </p:cNvCxnSpPr>
          <p:nvPr/>
        </p:nvCxnSpPr>
        <p:spPr bwMode="auto">
          <a:xfrm>
            <a:off x="1422039" y="1001067"/>
            <a:ext cx="0" cy="542894"/>
          </a:xfrm>
          <a:prstGeom prst="straightConnector1">
            <a:avLst/>
          </a:prstGeom>
          <a:noFill/>
          <a:ln w="22225">
            <a:solidFill>
              <a:schemeClr val="accent2">
                <a:lumMod val="60000"/>
                <a:lumOff val="40000"/>
              </a:schemeClr>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319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745343" y="6546852"/>
            <a:ext cx="8636000" cy="298450"/>
          </a:xfrm>
        </p:spPr>
        <p:txBody>
          <a:bodyPr/>
          <a:lstStyle/>
          <a:p>
            <a:pPr>
              <a:defRPr/>
            </a:pPr>
            <a:r>
              <a:rPr lang="en-US"/>
              <a:t>Distribution Statement</a:t>
            </a:r>
            <a:endParaRPr lang="en-US" dirty="0"/>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5</a:t>
            </a:fld>
            <a:endParaRPr lang="en-US"/>
          </a:p>
        </p:txBody>
      </p:sp>
      <p:sp>
        <p:nvSpPr>
          <p:cNvPr id="4" name="Content Placeholder 3"/>
          <p:cNvSpPr>
            <a:spLocks noGrp="1"/>
          </p:cNvSpPr>
          <p:nvPr>
            <p:ph sz="quarter" idx="13"/>
          </p:nvPr>
        </p:nvSpPr>
        <p:spPr>
          <a:xfrm>
            <a:off x="5855325" y="1143000"/>
            <a:ext cx="6131627" cy="5334000"/>
          </a:xfrm>
        </p:spPr>
        <p:txBody>
          <a:bodyPr/>
          <a:lstStyle/>
          <a:p>
            <a:r>
              <a:rPr lang="en-US" dirty="0"/>
              <a:t>These projects have users interacting with modeling at the abstract level and use intermediate structured representations that are strictly implicit. </a:t>
            </a:r>
          </a:p>
          <a:p>
            <a:r>
              <a:rPr lang="en-US" dirty="0"/>
              <a:t>User can create new models and instantiate them in executable forms in various modeling frameworks. </a:t>
            </a:r>
          </a:p>
          <a:p>
            <a:r>
              <a:rPr lang="en-US" dirty="0"/>
              <a:t>Galois and Asimov use visual languages for model composition and prototype includes significant HMI progress. </a:t>
            </a:r>
          </a:p>
          <a:p>
            <a:r>
              <a:rPr lang="en-US" dirty="0"/>
              <a:t>Asimov approach likely highly specialized to genetic circuit design but hopefully there are still general lessons to be learned. </a:t>
            </a:r>
          </a:p>
          <a:p>
            <a:r>
              <a:rPr lang="en-US" dirty="0"/>
              <a:t>Pitt approach is specific to models amenable to probabilistic, ABM, and/or ODE type implementations, with a more abstract implementation unifying. </a:t>
            </a:r>
          </a:p>
          <a:p>
            <a:r>
              <a:rPr lang="en-US" dirty="0"/>
              <a:t>Galois approach is generic and visual but requires specific sets of primitives and grammars be defined for each domain. </a:t>
            </a:r>
          </a:p>
        </p:txBody>
      </p:sp>
      <p:sp>
        <p:nvSpPr>
          <p:cNvPr id="5" name="Title 4"/>
          <p:cNvSpPr>
            <a:spLocks noGrp="1"/>
          </p:cNvSpPr>
          <p:nvPr>
            <p:ph type="ctrTitle"/>
          </p:nvPr>
        </p:nvSpPr>
        <p:spPr/>
        <p:txBody>
          <a:bodyPr/>
          <a:lstStyle/>
          <a:p>
            <a:r>
              <a:rPr lang="en-US" dirty="0"/>
              <a:t>Galois, Asimov, Pitt</a:t>
            </a:r>
          </a:p>
        </p:txBody>
      </p:sp>
      <p:grpSp>
        <p:nvGrpSpPr>
          <p:cNvPr id="6" name="Group 5"/>
          <p:cNvGrpSpPr/>
          <p:nvPr/>
        </p:nvGrpSpPr>
        <p:grpSpPr>
          <a:xfrm>
            <a:off x="2035071" y="2215743"/>
            <a:ext cx="3211286" cy="2287263"/>
            <a:chOff x="1632857" y="1838424"/>
            <a:chExt cx="3211286" cy="2287263"/>
          </a:xfrm>
        </p:grpSpPr>
        <p:cxnSp>
          <p:nvCxnSpPr>
            <p:cNvPr id="7" name="Straight Connector 6"/>
            <p:cNvCxnSpPr/>
            <p:nvPr/>
          </p:nvCxnSpPr>
          <p:spPr bwMode="auto">
            <a:xfrm flipV="1">
              <a:off x="1632857" y="2971169"/>
              <a:ext cx="3211286" cy="21772"/>
            </a:xfrm>
            <a:prstGeom prst="line">
              <a:avLst/>
            </a:prstGeom>
            <a:noFill/>
            <a:ln w="222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 name="Straight Connector 7"/>
            <p:cNvCxnSpPr/>
            <p:nvPr/>
          </p:nvCxnSpPr>
          <p:spPr bwMode="auto">
            <a:xfrm flipV="1">
              <a:off x="1632857" y="4103915"/>
              <a:ext cx="3211286" cy="21772"/>
            </a:xfrm>
            <a:prstGeom prst="line">
              <a:avLst/>
            </a:prstGeom>
            <a:noFill/>
            <a:ln w="222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 name="Straight Connector 8"/>
            <p:cNvCxnSpPr/>
            <p:nvPr/>
          </p:nvCxnSpPr>
          <p:spPr bwMode="auto">
            <a:xfrm flipV="1">
              <a:off x="1632857" y="1838424"/>
              <a:ext cx="3211286" cy="21772"/>
            </a:xfrm>
            <a:prstGeom prst="line">
              <a:avLst/>
            </a:prstGeom>
            <a:noFill/>
            <a:ln w="22225">
              <a:solidFill>
                <a:schemeClr val="bg1">
                  <a:lumMod val="50000"/>
                </a:schemeClr>
              </a:solidFill>
              <a:round/>
              <a:headEnd/>
              <a:tailEnd/>
            </a:ln>
            <a:extLst>
              <a:ext uri="{909E8E84-426E-40DD-AFC4-6F175D3DCCD1}">
                <a14:hiddenFill xmlns:a14="http://schemas.microsoft.com/office/drawing/2010/main">
                  <a:noFill/>
                </a14:hiddenFill>
              </a:ext>
            </a:extLst>
          </p:spPr>
        </p:cxnSp>
      </p:grpSp>
      <p:grpSp>
        <p:nvGrpSpPr>
          <p:cNvPr id="13" name="Group 12"/>
          <p:cNvGrpSpPr/>
          <p:nvPr/>
        </p:nvGrpSpPr>
        <p:grpSpPr>
          <a:xfrm>
            <a:off x="413853" y="1492083"/>
            <a:ext cx="1005840" cy="1705643"/>
            <a:chOff x="307496" y="2143321"/>
            <a:chExt cx="1005840" cy="1705643"/>
          </a:xfrm>
        </p:grpSpPr>
        <p:grpSp>
          <p:nvGrpSpPr>
            <p:cNvPr id="14" name="Group 13"/>
            <p:cNvGrpSpPr/>
            <p:nvPr/>
          </p:nvGrpSpPr>
          <p:grpSpPr>
            <a:xfrm>
              <a:off x="307496" y="2203044"/>
              <a:ext cx="1005840" cy="1645920"/>
              <a:chOff x="4356981" y="2743200"/>
              <a:chExt cx="1922200" cy="3208379"/>
            </a:xfrm>
          </p:grpSpPr>
          <p:sp>
            <p:nvSpPr>
              <p:cNvPr id="16" name="Oval Callout 15"/>
              <p:cNvSpPr/>
              <p:nvPr/>
            </p:nvSpPr>
            <p:spPr>
              <a:xfrm>
                <a:off x="5612525" y="2743200"/>
                <a:ext cx="666656" cy="487102"/>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4783707" y="3049501"/>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c 17"/>
              <p:cNvSpPr/>
              <p:nvPr/>
            </p:nvSpPr>
            <p:spPr bwMode="auto">
              <a:xfrm rot="18900265">
                <a:off x="4356981" y="4003222"/>
                <a:ext cx="1906723" cy="1948357"/>
              </a:xfrm>
              <a:prstGeom prst="arc">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grpSp>
        <p:sp>
          <p:nvSpPr>
            <p:cNvPr id="15" name="TextBox 14"/>
            <p:cNvSpPr txBox="1"/>
            <p:nvPr/>
          </p:nvSpPr>
          <p:spPr>
            <a:xfrm>
              <a:off x="1009274" y="2143321"/>
              <a:ext cx="206828" cy="369332"/>
            </a:xfrm>
            <a:prstGeom prst="rect">
              <a:avLst/>
            </a:prstGeom>
            <a:noFill/>
          </p:spPr>
          <p:txBody>
            <a:bodyPr wrap="square" rtlCol="0">
              <a:spAutoFit/>
            </a:bodyPr>
            <a:lstStyle/>
            <a:p>
              <a:r>
                <a:rPr lang="en-US" dirty="0"/>
                <a:t>?</a:t>
              </a:r>
            </a:p>
          </p:txBody>
        </p:sp>
      </p:grpSp>
      <p:grpSp>
        <p:nvGrpSpPr>
          <p:cNvPr id="36" name="Group 35"/>
          <p:cNvGrpSpPr/>
          <p:nvPr/>
        </p:nvGrpSpPr>
        <p:grpSpPr>
          <a:xfrm>
            <a:off x="3544447" y="2071119"/>
            <a:ext cx="651103" cy="1310027"/>
            <a:chOff x="3594325" y="2019663"/>
            <a:chExt cx="651103" cy="1154518"/>
          </a:xfrm>
        </p:grpSpPr>
        <p:sp>
          <p:nvSpPr>
            <p:cNvPr id="32" name="Arc 31"/>
            <p:cNvSpPr/>
            <p:nvPr/>
          </p:nvSpPr>
          <p:spPr bwMode="auto">
            <a:xfrm>
              <a:off x="3614057" y="2019664"/>
              <a:ext cx="631371" cy="1154517"/>
            </a:xfrm>
            <a:prstGeom prst="arc">
              <a:avLst/>
            </a:prstGeom>
            <a:noFill/>
            <a:ln w="22225">
              <a:solidFill>
                <a:srgbClr val="C00000"/>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34" name="Arc 33"/>
            <p:cNvSpPr/>
            <p:nvPr/>
          </p:nvSpPr>
          <p:spPr bwMode="auto">
            <a:xfrm flipV="1">
              <a:off x="3594325" y="2019663"/>
              <a:ext cx="651103" cy="1132745"/>
            </a:xfrm>
            <a:prstGeom prst="arc">
              <a:avLst/>
            </a:prstGeom>
            <a:noFill/>
            <a:ln w="22225">
              <a:solidFill>
                <a:srgbClr val="C00000"/>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grpSp>
      <p:grpSp>
        <p:nvGrpSpPr>
          <p:cNvPr id="37" name="Group 36"/>
          <p:cNvGrpSpPr/>
          <p:nvPr/>
        </p:nvGrpSpPr>
        <p:grpSpPr>
          <a:xfrm>
            <a:off x="3544447" y="3323415"/>
            <a:ext cx="651103" cy="1179591"/>
            <a:chOff x="3594324" y="3127336"/>
            <a:chExt cx="651103" cy="1132745"/>
          </a:xfrm>
        </p:grpSpPr>
        <p:sp>
          <p:nvSpPr>
            <p:cNvPr id="33" name="Arc 32"/>
            <p:cNvSpPr/>
            <p:nvPr/>
          </p:nvSpPr>
          <p:spPr bwMode="auto">
            <a:xfrm>
              <a:off x="3614057" y="3163295"/>
              <a:ext cx="631370" cy="1085899"/>
            </a:xfrm>
            <a:prstGeom prst="arc">
              <a:avLst/>
            </a:prstGeom>
            <a:noFill/>
            <a:ln w="22225">
              <a:solidFill>
                <a:srgbClr val="C00000"/>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35" name="Arc 34"/>
            <p:cNvSpPr/>
            <p:nvPr/>
          </p:nvSpPr>
          <p:spPr bwMode="auto">
            <a:xfrm flipV="1">
              <a:off x="3594324" y="3127336"/>
              <a:ext cx="651103" cy="1132745"/>
            </a:xfrm>
            <a:prstGeom prst="arc">
              <a:avLst/>
            </a:prstGeom>
            <a:noFill/>
            <a:ln w="22225">
              <a:solidFill>
                <a:srgbClr val="C00000"/>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grpSp>
      <p:sp>
        <p:nvSpPr>
          <p:cNvPr id="38" name="Arc 37"/>
          <p:cNvSpPr/>
          <p:nvPr/>
        </p:nvSpPr>
        <p:spPr bwMode="auto">
          <a:xfrm rot="14039297">
            <a:off x="3717587" y="4414085"/>
            <a:ext cx="914400" cy="914400"/>
          </a:xfrm>
          <a:prstGeom prst="arc">
            <a:avLst/>
          </a:prstGeom>
          <a:noFill/>
          <a:ln w="22225">
            <a:solidFill>
              <a:srgbClr val="C00000"/>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cxnSp>
        <p:nvCxnSpPr>
          <p:cNvPr id="40" name="Straight Connector 39"/>
          <p:cNvCxnSpPr>
            <a:stCxn id="32" idx="0"/>
          </p:cNvCxnSpPr>
          <p:nvPr/>
        </p:nvCxnSpPr>
        <p:spPr bwMode="auto">
          <a:xfrm flipH="1" flipV="1">
            <a:off x="2061836" y="2071119"/>
            <a:ext cx="1818028" cy="1"/>
          </a:xfrm>
          <a:prstGeom prst="line">
            <a:avLst/>
          </a:prstGeom>
          <a:noFill/>
          <a:ln w="22225">
            <a:solidFill>
              <a:srgbClr val="C00000"/>
            </a:solidFill>
            <a:round/>
            <a:headEnd/>
            <a:tailEnd/>
          </a:ln>
          <a:extLst>
            <a:ext uri="{909E8E84-426E-40DD-AFC4-6F175D3DCCD1}">
              <a14:hiddenFill xmlns:a14="http://schemas.microsoft.com/office/drawing/2010/main">
                <a:noFill/>
              </a14:hiddenFill>
            </a:ext>
          </a:extLst>
        </p:spPr>
      </p:cxnSp>
      <p:cxnSp>
        <p:nvCxnSpPr>
          <p:cNvPr id="42" name="Straight Arrow Connector 41"/>
          <p:cNvCxnSpPr>
            <a:stCxn id="38" idx="0"/>
          </p:cNvCxnSpPr>
          <p:nvPr/>
        </p:nvCxnSpPr>
        <p:spPr bwMode="auto">
          <a:xfrm flipV="1">
            <a:off x="3804959" y="5132508"/>
            <a:ext cx="1545270" cy="7588"/>
          </a:xfrm>
          <a:prstGeom prst="straightConnector1">
            <a:avLst/>
          </a:prstGeom>
          <a:noFill/>
          <a:ln w="22225">
            <a:solidFill>
              <a:srgbClr val="C00000"/>
            </a:solidFill>
            <a:round/>
            <a:headEnd/>
            <a:tailEnd type="triangle" w="lg" len="lg"/>
          </a:ln>
          <a:extLst>
            <a:ext uri="{909E8E84-426E-40DD-AFC4-6F175D3DCCD1}">
              <a14:hiddenFill xmlns:a14="http://schemas.microsoft.com/office/drawing/2010/main">
                <a:noFill/>
              </a14:hiddenFill>
            </a:ext>
          </a:extLst>
        </p:spPr>
      </p:cxnSp>
      <p:sp>
        <p:nvSpPr>
          <p:cNvPr id="20" name="Sun 19"/>
          <p:cNvSpPr/>
          <p:nvPr/>
        </p:nvSpPr>
        <p:spPr>
          <a:xfrm>
            <a:off x="1466727" y="1866091"/>
            <a:ext cx="450720" cy="474499"/>
          </a:xfrm>
          <a:prstGeom prst="su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Sun 38"/>
          <p:cNvSpPr/>
          <p:nvPr/>
        </p:nvSpPr>
        <p:spPr>
          <a:xfrm>
            <a:off x="1497395" y="4265756"/>
            <a:ext cx="450720" cy="474499"/>
          </a:xfrm>
          <a:prstGeom prst="su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6600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2EBE-8E7E-5145-A2D9-8966646F3855}"/>
              </a:ext>
            </a:extLst>
          </p:cNvPr>
          <p:cNvSpPr>
            <a:spLocks noGrp="1"/>
          </p:cNvSpPr>
          <p:nvPr>
            <p:ph type="title"/>
          </p:nvPr>
        </p:nvSpPr>
        <p:spPr/>
        <p:txBody>
          <a:bodyPr/>
          <a:lstStyle/>
          <a:p>
            <a:r>
              <a:rPr lang="en-US"/>
              <a:t>PRAM metamodel and inference:  Informal</a:t>
            </a:r>
          </a:p>
        </p:txBody>
      </p:sp>
      <p:sp>
        <p:nvSpPr>
          <p:cNvPr id="3" name="Content Placeholder 2">
            <a:extLst>
              <a:ext uri="{FF2B5EF4-FFF2-40B4-BE49-F238E27FC236}">
                <a16:creationId xmlns:a16="http://schemas.microsoft.com/office/drawing/2014/main" id="{20098052-5DB9-AC4C-B49D-4A3BA00C13DC}"/>
              </a:ext>
            </a:extLst>
          </p:cNvPr>
          <p:cNvSpPr>
            <a:spLocks noGrp="1"/>
          </p:cNvSpPr>
          <p:nvPr>
            <p:ph idx="1"/>
          </p:nvPr>
        </p:nvSpPr>
        <p:spPr/>
        <p:txBody>
          <a:bodyPr/>
          <a:lstStyle/>
          <a:p>
            <a:r>
              <a:rPr lang="en-US"/>
              <a:t>PRAM models (prams) assign "mass" to "configurations" and PRAM inference is  rule-based redistribution of mass over configurations conserving total mass </a:t>
            </a:r>
          </a:p>
          <a:p>
            <a:endParaRPr lang="en-US"/>
          </a:p>
          <a:p>
            <a:r>
              <a:rPr lang="en-US"/>
              <a:t>prams are intended to elicit the dynamics of mass over configurations</a:t>
            </a:r>
          </a:p>
          <a:p>
            <a:pPr lvl="1"/>
            <a:r>
              <a:rPr lang="en-US"/>
              <a:t>people getting sick, infecting others, and then recovering</a:t>
            </a:r>
          </a:p>
          <a:p>
            <a:pPr lvl="1"/>
            <a:r>
              <a:rPr lang="en-US"/>
              <a:t>people entering the workforce, moving among sectors, retiring</a:t>
            </a:r>
          </a:p>
          <a:p>
            <a:pPr lvl="1"/>
            <a:r>
              <a:rPr lang="en-US"/>
              <a:t>molecules binding, changing the concentrations of species</a:t>
            </a:r>
          </a:p>
          <a:p>
            <a:pPr lvl="1"/>
            <a:endParaRPr lang="en-US"/>
          </a:p>
          <a:p>
            <a:r>
              <a:rPr lang="en-US"/>
              <a:t>We </a:t>
            </a:r>
            <a:r>
              <a:rPr lang="en-US" i="1"/>
              <a:t>think</a:t>
            </a:r>
            <a:r>
              <a:rPr lang="en-US"/>
              <a:t> PRAM models can be transformed into agent-based, compartmental, probabilistic graphical and ODE models. </a:t>
            </a:r>
          </a:p>
        </p:txBody>
      </p:sp>
    </p:spTree>
    <p:extLst>
      <p:ext uri="{BB962C8B-B14F-4D97-AF65-F5344CB8AC3E}">
        <p14:creationId xmlns:p14="http://schemas.microsoft.com/office/powerpoint/2010/main" val="63957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CAAF-B122-2A44-AEA2-A58FE33ADB06}"/>
              </a:ext>
            </a:extLst>
          </p:cNvPr>
          <p:cNvSpPr>
            <a:spLocks noGrp="1"/>
          </p:cNvSpPr>
          <p:nvPr>
            <p:ph type="title"/>
          </p:nvPr>
        </p:nvSpPr>
        <p:spPr/>
        <p:txBody>
          <a:bodyPr/>
          <a:lstStyle/>
          <a:p>
            <a:r>
              <a:rPr lang="en-US"/>
              <a:t>PRAM metamodel and inference: More formal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D53628-4693-BB4B-B703-65CCCD14B3B8}"/>
                  </a:ext>
                </a:extLst>
              </p:cNvPr>
              <p:cNvSpPr>
                <a:spLocks noGrp="1"/>
              </p:cNvSpPr>
              <p:nvPr>
                <p:ph idx="1"/>
              </p:nvPr>
            </p:nvSpPr>
            <p:spPr>
              <a:xfrm>
                <a:off x="838200" y="1825625"/>
                <a:ext cx="10515600" cy="1357413"/>
              </a:xfrm>
            </p:spPr>
            <p:txBody>
              <a:bodyPr/>
              <a:lstStyle/>
              <a:p>
                <a:r>
                  <a:rPr lang="en-US"/>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1</m:t>
                        </m:r>
                      </m:sub>
                    </m:sSub>
                  </m:oMath>
                </a14:m>
                <a:r>
                  <a:rPr lang="en-US"/>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2</m:t>
                        </m:r>
                      </m:sub>
                    </m:sSub>
                  </m:oMath>
                </a14:m>
                <a:r>
                  <a:rPr lang="en-US"/>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𝑘</m:t>
                        </m:r>
                      </m:sub>
                    </m:sSub>
                  </m:oMath>
                </a14:m>
                <a:r>
                  <a:rPr lang="en-US"/>
                  <a:t> is a </a:t>
                </a:r>
                <a:r>
                  <a:rPr lang="en-US" i="1"/>
                  <a:t>configuration</a:t>
                </a:r>
                <a:r>
                  <a:rPr lang="en-US"/>
                  <a:t>, an assignment of values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a:latin typeface="Cambria Math" panose="02040503050406030204" pitchFamily="18" charset="0"/>
                          </a:rPr>
                          <m:t>2</m:t>
                        </m:r>
                      </m:sub>
                    </m:sSub>
                    <m:r>
                      <a:rPr lang="en-US" i="1">
                        <a:latin typeface="Cambria Math" panose="02040503050406030204" pitchFamily="18" charset="0"/>
                      </a:rPr>
                      <m:t>=</m:t>
                    </m:r>
                    <m:r>
                      <a:rPr lang="en-US" b="0" i="1">
                        <a:latin typeface="Cambria Math" panose="02040503050406030204" pitchFamily="18" charset="0"/>
                      </a:rPr>
                      <m:t>𝑦</m:t>
                    </m:r>
                    <m:r>
                      <a:rPr lang="en-US" b="0" i="1">
                        <a:latin typeface="Cambria Math" panose="02040503050406030204" pitchFamily="18" charset="0"/>
                      </a:rPr>
                      <m:t>,…</m:t>
                    </m:r>
                  </m:oMath>
                </a14:m>
                <a:r>
                  <a:rPr lang="en-US"/>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a:latin typeface="Cambria Math" panose="02040503050406030204" pitchFamily="18" charset="0"/>
                          </a:rPr>
                          <m:t>𝑘</m:t>
                        </m:r>
                      </m:sub>
                    </m:sSub>
                    <m:r>
                      <a:rPr lang="en-US" i="1">
                        <a:latin typeface="Cambria Math" panose="02040503050406030204" pitchFamily="18" charset="0"/>
                      </a:rPr>
                      <m:t>=</m:t>
                    </m:r>
                    <m:r>
                      <a:rPr lang="en-US" b="0" i="1">
                        <a:latin typeface="Cambria Math" panose="02040503050406030204" pitchFamily="18" charset="0"/>
                      </a:rPr>
                      <m:t>𝑧</m:t>
                    </m:r>
                  </m:oMath>
                </a14:m>
                <a:endParaRPr lang="en-US" b="0"/>
              </a:p>
              <a:p>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oMath>
                </a14:m>
                <a:r>
                  <a:rPr lang="en-US"/>
                  <a:t>, the  </a:t>
                </a:r>
                <a14:m>
                  <m:oMath xmlns:m="http://schemas.openxmlformats.org/officeDocument/2006/math">
                    <m:r>
                      <a:rPr lang="en-US" b="0" i="1">
                        <a:latin typeface="Cambria Math" panose="02040503050406030204" pitchFamily="18" charset="0"/>
                      </a:rPr>
                      <m:t>𝑖𝑡h</m:t>
                    </m:r>
                  </m:oMath>
                </a14:m>
                <a:r>
                  <a:rPr lang="en-US"/>
                  <a:t> configuration, has mass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𝑖</m:t>
                        </m:r>
                      </m:sub>
                    </m:sSub>
                  </m:oMath>
                </a14:m>
                <a:r>
                  <a:rPr lang="en-US"/>
                  <a:t> and </a:t>
                </a:r>
                <a14:m>
                  <m:oMath xmlns:m="http://schemas.openxmlformats.org/officeDocument/2006/math">
                    <m:r>
                      <a:rPr lang="en-US" b="0" i="1">
                        <a:latin typeface="Cambria Math" panose="02040503050406030204" pitchFamily="18" charset="0"/>
                      </a:rPr>
                      <m:t>𝑀</m:t>
                    </m:r>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sub>
                      <m:sup/>
                      <m:e>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𝑖</m:t>
                            </m:r>
                          </m:sub>
                        </m:sSub>
                      </m:e>
                    </m:nary>
                  </m:oMath>
                </a14:m>
                <a:r>
                  <a:rPr lang="en-US"/>
                  <a:t> is the total mass</a:t>
                </a:r>
              </a:p>
              <a:p>
                <a:r>
                  <a:rPr lang="en-US"/>
                  <a:t>Redistribution means changing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oMath>
                </a14:m>
                <a:r>
                  <a:rPr lang="en-US"/>
                  <a:t>s without changing </a:t>
                </a:r>
                <a14:m>
                  <m:oMath xmlns:m="http://schemas.openxmlformats.org/officeDocument/2006/math">
                    <m:r>
                      <a:rPr lang="en-US" i="1">
                        <a:latin typeface="Cambria Math" panose="02040503050406030204" pitchFamily="18" charset="0"/>
                      </a:rPr>
                      <m:t>𝑀</m:t>
                    </m:r>
                  </m:oMath>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DAD53628-4693-BB4B-B703-65CCCD14B3B8}"/>
                  </a:ext>
                </a:extLst>
              </p:cNvPr>
              <p:cNvSpPr>
                <a:spLocks noGrp="1" noRot="1" noChangeAspect="1" noMove="1" noResize="1" noEditPoints="1" noAdjustHandles="1" noChangeArrowheads="1" noChangeShapeType="1" noTextEdit="1"/>
              </p:cNvSpPr>
              <p:nvPr>
                <p:ph idx="1"/>
              </p:nvPr>
            </p:nvSpPr>
            <p:spPr>
              <a:xfrm>
                <a:off x="838200" y="1825625"/>
                <a:ext cx="10515600" cy="1357413"/>
              </a:xfrm>
              <a:blipFill>
                <a:blip r:embed="rId3"/>
                <a:stretch>
                  <a:fillRect l="-724" t="-13084" b="-3084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3304901B-71A9-D04F-9EF9-74E591A2A59C}"/>
              </a:ext>
            </a:extLst>
          </p:cNvPr>
          <p:cNvGraphicFramePr>
            <a:graphicFrameLocks noGrp="1"/>
          </p:cNvGraphicFramePr>
          <p:nvPr>
            <p:extLst>
              <p:ext uri="{D42A27DB-BD31-4B8C-83A1-F6EECF244321}">
                <p14:modId xmlns:p14="http://schemas.microsoft.com/office/powerpoint/2010/main" val="3077218630"/>
              </p:ext>
            </p:extLst>
          </p:nvPr>
        </p:nvGraphicFramePr>
        <p:xfrm>
          <a:off x="969010" y="3439716"/>
          <a:ext cx="6502400" cy="10972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59181595"/>
                    </a:ext>
                  </a:extLst>
                </a:gridCol>
                <a:gridCol w="1625600">
                  <a:extLst>
                    <a:ext uri="{9D8B030D-6E8A-4147-A177-3AD203B41FA5}">
                      <a16:colId xmlns:a16="http://schemas.microsoft.com/office/drawing/2014/main" val="3704045847"/>
                    </a:ext>
                  </a:extLst>
                </a:gridCol>
                <a:gridCol w="1625600">
                  <a:extLst>
                    <a:ext uri="{9D8B030D-6E8A-4147-A177-3AD203B41FA5}">
                      <a16:colId xmlns:a16="http://schemas.microsoft.com/office/drawing/2014/main" val="2866540090"/>
                    </a:ext>
                  </a:extLst>
                </a:gridCol>
                <a:gridCol w="1625600">
                  <a:extLst>
                    <a:ext uri="{9D8B030D-6E8A-4147-A177-3AD203B41FA5}">
                      <a16:colId xmlns:a16="http://schemas.microsoft.com/office/drawing/2014/main" val="2665705947"/>
                    </a:ext>
                  </a:extLst>
                </a:gridCol>
              </a:tblGrid>
              <a:tr h="294646">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1543542"/>
                  </a:ext>
                </a:extLst>
              </a:tr>
              <a:tr h="294646">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530754"/>
                  </a:ext>
                </a:extLst>
              </a:tr>
              <a:tr h="294646">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95080"/>
                  </a:ext>
                </a:extLst>
              </a:tr>
            </a:tbl>
          </a:graphicData>
        </a:graphic>
      </p:graphicFrame>
      <p:sp>
        <p:nvSpPr>
          <p:cNvPr id="7" name="Rectangle 6">
            <a:extLst>
              <a:ext uri="{FF2B5EF4-FFF2-40B4-BE49-F238E27FC236}">
                <a16:creationId xmlns:a16="http://schemas.microsoft.com/office/drawing/2014/main" id="{D0235BC2-3717-1F43-942B-E9CDB3CE8A90}"/>
              </a:ext>
            </a:extLst>
          </p:cNvPr>
          <p:cNvSpPr/>
          <p:nvPr/>
        </p:nvSpPr>
        <p:spPr>
          <a:xfrm>
            <a:off x="2583035" y="3796496"/>
            <a:ext cx="4872942" cy="740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C0AE6DF-C3E0-1945-990D-8038563BF2E2}"/>
              </a:ext>
            </a:extLst>
          </p:cNvPr>
          <p:cNvGraphicFramePr>
            <a:graphicFrameLocks noGrp="1"/>
          </p:cNvGraphicFramePr>
          <p:nvPr>
            <p:extLst>
              <p:ext uri="{D42A27DB-BD31-4B8C-83A1-F6EECF244321}">
                <p14:modId xmlns:p14="http://schemas.microsoft.com/office/powerpoint/2010/main" val="1827521316"/>
              </p:ext>
            </p:extLst>
          </p:nvPr>
        </p:nvGraphicFramePr>
        <p:xfrm>
          <a:off x="966936" y="4893776"/>
          <a:ext cx="8128000" cy="1508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59181595"/>
                    </a:ext>
                  </a:extLst>
                </a:gridCol>
                <a:gridCol w="1625600">
                  <a:extLst>
                    <a:ext uri="{9D8B030D-6E8A-4147-A177-3AD203B41FA5}">
                      <a16:colId xmlns:a16="http://schemas.microsoft.com/office/drawing/2014/main" val="3704045847"/>
                    </a:ext>
                  </a:extLst>
                </a:gridCol>
                <a:gridCol w="1625600">
                  <a:extLst>
                    <a:ext uri="{9D8B030D-6E8A-4147-A177-3AD203B41FA5}">
                      <a16:colId xmlns:a16="http://schemas.microsoft.com/office/drawing/2014/main" val="2866540090"/>
                    </a:ext>
                  </a:extLst>
                </a:gridCol>
                <a:gridCol w="1625600">
                  <a:extLst>
                    <a:ext uri="{9D8B030D-6E8A-4147-A177-3AD203B41FA5}">
                      <a16:colId xmlns:a16="http://schemas.microsoft.com/office/drawing/2014/main" val="2665705947"/>
                    </a:ext>
                  </a:extLst>
                </a:gridCol>
                <a:gridCol w="1625600">
                  <a:extLst>
                    <a:ext uri="{9D8B030D-6E8A-4147-A177-3AD203B41FA5}">
                      <a16:colId xmlns:a16="http://schemas.microsoft.com/office/drawing/2014/main" val="1702136055"/>
                    </a:ext>
                  </a:extLst>
                </a:gridCol>
              </a:tblGrid>
              <a:tr h="370840">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1543542"/>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530754"/>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95080"/>
                  </a:ext>
                </a:extLst>
              </a:tr>
              <a:tr h="355429">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a:solidFill>
                            <a:schemeClr val="tx1"/>
                          </a:solidFill>
                          <a:latin typeface="Times" pitchFamily="2" charset="0"/>
                          <a:cs typeface="Thonburi" pitchFamily="2" charset="-34"/>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397700"/>
                  </a:ext>
                </a:extLst>
              </a:tr>
            </a:tbl>
          </a:graphicData>
        </a:graphic>
      </p:graphicFrame>
      <p:sp>
        <p:nvSpPr>
          <p:cNvPr id="9" name="TextBox 8">
            <a:extLst>
              <a:ext uri="{FF2B5EF4-FFF2-40B4-BE49-F238E27FC236}">
                <a16:creationId xmlns:a16="http://schemas.microsoft.com/office/drawing/2014/main" id="{47DDC63F-67AD-904B-ACC0-65D081207707}"/>
              </a:ext>
            </a:extLst>
          </p:cNvPr>
          <p:cNvSpPr txBox="1"/>
          <p:nvPr/>
        </p:nvSpPr>
        <p:spPr>
          <a:xfrm>
            <a:off x="7571724" y="3988356"/>
            <a:ext cx="1524263" cy="369332"/>
          </a:xfrm>
          <a:prstGeom prst="rect">
            <a:avLst/>
          </a:prstGeom>
          <a:noFill/>
        </p:spPr>
        <p:txBody>
          <a:bodyPr wrap="none" rtlCol="0">
            <a:spAutoFit/>
          </a:bodyPr>
          <a:lstStyle/>
          <a:p>
            <a:r>
              <a:rPr lang="en-US">
                <a:solidFill>
                  <a:srgbClr val="FF0000"/>
                </a:solidFill>
              </a:rPr>
              <a:t>configurations</a:t>
            </a:r>
          </a:p>
        </p:txBody>
      </p:sp>
      <p:sp>
        <p:nvSpPr>
          <p:cNvPr id="10" name="Right Arrow 9">
            <a:extLst>
              <a:ext uri="{FF2B5EF4-FFF2-40B4-BE49-F238E27FC236}">
                <a16:creationId xmlns:a16="http://schemas.microsoft.com/office/drawing/2014/main" id="{7E5E9EDB-03C3-A84B-BD56-76CC4EBCA339}"/>
              </a:ext>
            </a:extLst>
          </p:cNvPr>
          <p:cNvSpPr/>
          <p:nvPr/>
        </p:nvSpPr>
        <p:spPr>
          <a:xfrm>
            <a:off x="3881684" y="532835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420B94EC-74BC-8349-942B-1E613CFDF016}"/>
              </a:ext>
            </a:extLst>
          </p:cNvPr>
          <p:cNvSpPr/>
          <p:nvPr/>
        </p:nvSpPr>
        <p:spPr>
          <a:xfrm>
            <a:off x="5512928" y="532811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66E3CD4-A3C4-AF40-9BDA-81455C328368}"/>
              </a:ext>
            </a:extLst>
          </p:cNvPr>
          <p:cNvSpPr/>
          <p:nvPr/>
        </p:nvSpPr>
        <p:spPr>
          <a:xfrm>
            <a:off x="3881684" y="568449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D67BC03-46F7-AA4C-9D69-C66B385EB656}"/>
              </a:ext>
            </a:extLst>
          </p:cNvPr>
          <p:cNvSpPr/>
          <p:nvPr/>
        </p:nvSpPr>
        <p:spPr>
          <a:xfrm>
            <a:off x="5512928" y="568449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3A9A824-C007-BF42-8856-70FBC0875D21}"/>
              </a:ext>
            </a:extLst>
          </p:cNvPr>
          <p:cNvSpPr txBox="1"/>
          <p:nvPr/>
        </p:nvSpPr>
        <p:spPr>
          <a:xfrm>
            <a:off x="9127587" y="5450510"/>
            <a:ext cx="2686569" cy="646331"/>
          </a:xfrm>
          <a:prstGeom prst="rect">
            <a:avLst/>
          </a:prstGeom>
          <a:noFill/>
        </p:spPr>
        <p:txBody>
          <a:bodyPr wrap="none" rtlCol="0">
            <a:spAutoFit/>
          </a:bodyPr>
          <a:lstStyle/>
          <a:p>
            <a:r>
              <a:rPr lang="en-US">
                <a:solidFill>
                  <a:srgbClr val="475BC9"/>
                </a:solidFill>
              </a:rPr>
              <a:t>masses and redistribution</a:t>
            </a:r>
          </a:p>
          <a:p>
            <a:r>
              <a:rPr lang="en-US">
                <a:solidFill>
                  <a:srgbClr val="475BC9"/>
                </a:solidFill>
              </a:rPr>
              <a:t>e.g., LS sends mass to LI</a:t>
            </a:r>
          </a:p>
        </p:txBody>
      </p:sp>
    </p:spTree>
    <p:extLst>
      <p:ext uri="{BB962C8B-B14F-4D97-AF65-F5344CB8AC3E}">
        <p14:creationId xmlns:p14="http://schemas.microsoft.com/office/powerpoint/2010/main" val="174314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D94A-EF39-804F-B756-C89581104188}"/>
              </a:ext>
            </a:extLst>
          </p:cNvPr>
          <p:cNvSpPr>
            <a:spLocks noGrp="1"/>
          </p:cNvSpPr>
          <p:nvPr>
            <p:ph type="title"/>
          </p:nvPr>
        </p:nvSpPr>
        <p:spPr/>
        <p:txBody>
          <a:bodyPr/>
          <a:lstStyle/>
          <a:p>
            <a:r>
              <a:rPr lang="en-US"/>
              <a:t>One metamodel, several model types</a:t>
            </a:r>
          </a:p>
        </p:txBody>
      </p:sp>
      <p:graphicFrame>
        <p:nvGraphicFramePr>
          <p:cNvPr id="4" name="Table 3">
            <a:extLst>
              <a:ext uri="{FF2B5EF4-FFF2-40B4-BE49-F238E27FC236}">
                <a16:creationId xmlns:a16="http://schemas.microsoft.com/office/drawing/2014/main" id="{9361B8E7-C343-ED41-93E3-DDB171C0CCFF}"/>
              </a:ext>
            </a:extLst>
          </p:cNvPr>
          <p:cNvGraphicFramePr>
            <a:graphicFrameLocks noGrp="1"/>
          </p:cNvGraphicFramePr>
          <p:nvPr>
            <p:extLst>
              <p:ext uri="{D42A27DB-BD31-4B8C-83A1-F6EECF244321}">
                <p14:modId xmlns:p14="http://schemas.microsoft.com/office/powerpoint/2010/main" val="1590204318"/>
              </p:ext>
            </p:extLst>
          </p:nvPr>
        </p:nvGraphicFramePr>
        <p:xfrm>
          <a:off x="966936" y="4893776"/>
          <a:ext cx="8128000" cy="14782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59181595"/>
                    </a:ext>
                  </a:extLst>
                </a:gridCol>
                <a:gridCol w="1625600">
                  <a:extLst>
                    <a:ext uri="{9D8B030D-6E8A-4147-A177-3AD203B41FA5}">
                      <a16:colId xmlns:a16="http://schemas.microsoft.com/office/drawing/2014/main" val="3704045847"/>
                    </a:ext>
                  </a:extLst>
                </a:gridCol>
                <a:gridCol w="1625600">
                  <a:extLst>
                    <a:ext uri="{9D8B030D-6E8A-4147-A177-3AD203B41FA5}">
                      <a16:colId xmlns:a16="http://schemas.microsoft.com/office/drawing/2014/main" val="2866540090"/>
                    </a:ext>
                  </a:extLst>
                </a:gridCol>
                <a:gridCol w="1625600">
                  <a:extLst>
                    <a:ext uri="{9D8B030D-6E8A-4147-A177-3AD203B41FA5}">
                      <a16:colId xmlns:a16="http://schemas.microsoft.com/office/drawing/2014/main" val="2665705947"/>
                    </a:ext>
                  </a:extLst>
                </a:gridCol>
                <a:gridCol w="1625600">
                  <a:extLst>
                    <a:ext uri="{9D8B030D-6E8A-4147-A177-3AD203B41FA5}">
                      <a16:colId xmlns:a16="http://schemas.microsoft.com/office/drawing/2014/main" val="1702136055"/>
                    </a:ext>
                  </a:extLst>
                </a:gridCol>
              </a:tblGrid>
              <a:tr h="370840">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X</a:t>
                      </a:r>
                      <a:r>
                        <a:rPr lang="en-US" b="0" baseline="-25000">
                          <a:solidFill>
                            <a:schemeClr val="tx1"/>
                          </a:solidFill>
                        </a:rPr>
                        <a:t>1 </a:t>
                      </a:r>
                      <a:r>
                        <a:rPr lang="en-US" b="0">
                          <a:solidFill>
                            <a:schemeClr val="tx1"/>
                          </a:solidFill>
                        </a:rPr>
                        <a:t>=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1543542"/>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530754"/>
                  </a:ext>
                </a:extLst>
              </a:tr>
              <a:tr h="370840">
                <a:tc>
                  <a:txBody>
                    <a:bodyPr/>
                    <a:lstStyle/>
                    <a:p>
                      <a:pPr algn="ctr"/>
                      <a:r>
                        <a:rPr lang="en-US" b="0">
                          <a:solidFill>
                            <a:schemeClr val="tx1"/>
                          </a:solidFill>
                        </a:rPr>
                        <a:t>X</a:t>
                      </a:r>
                      <a:r>
                        <a:rPr lang="en-US" b="0" baseline="-25000">
                          <a:solidFill>
                            <a:schemeClr val="tx1"/>
                          </a:solidFill>
                        </a:rPr>
                        <a:t>2 </a:t>
                      </a:r>
                      <a:r>
                        <a:rPr lang="en-US" b="0">
                          <a:solidFill>
                            <a:schemeClr val="tx1"/>
                          </a:solidFill>
                        </a:rPr>
                        <a:t>= </a:t>
                      </a:r>
                      <a:r>
                        <a:rPr lang="en-US">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95080"/>
                  </a:ext>
                </a:extLst>
              </a:tr>
              <a:tr h="355429">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i="1">
                          <a:solidFill>
                            <a:schemeClr val="tx1"/>
                          </a:solidFill>
                          <a:latin typeface="Times" pitchFamily="2"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397700"/>
                  </a:ext>
                </a:extLst>
              </a:tr>
            </a:tbl>
          </a:graphicData>
        </a:graphic>
      </p:graphicFrame>
      <p:sp>
        <p:nvSpPr>
          <p:cNvPr id="5" name="Right Arrow 4">
            <a:extLst>
              <a:ext uri="{FF2B5EF4-FFF2-40B4-BE49-F238E27FC236}">
                <a16:creationId xmlns:a16="http://schemas.microsoft.com/office/drawing/2014/main" id="{47B47C0D-AD48-474F-9544-06A126416507}"/>
              </a:ext>
            </a:extLst>
          </p:cNvPr>
          <p:cNvSpPr/>
          <p:nvPr/>
        </p:nvSpPr>
        <p:spPr>
          <a:xfrm>
            <a:off x="3881684" y="532835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C01B4DCF-2A04-6249-B971-69C12DA9F796}"/>
              </a:ext>
            </a:extLst>
          </p:cNvPr>
          <p:cNvSpPr/>
          <p:nvPr/>
        </p:nvSpPr>
        <p:spPr>
          <a:xfrm>
            <a:off x="5512928" y="532811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1F81E2F-C5C5-094D-9940-3DAC7D41C63A}"/>
              </a:ext>
            </a:extLst>
          </p:cNvPr>
          <p:cNvSpPr/>
          <p:nvPr/>
        </p:nvSpPr>
        <p:spPr>
          <a:xfrm>
            <a:off x="3881684" y="568449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5D97C7AB-D41E-C842-AFDD-5EE196CF7D75}"/>
              </a:ext>
            </a:extLst>
          </p:cNvPr>
          <p:cNvSpPr/>
          <p:nvPr/>
        </p:nvSpPr>
        <p:spPr>
          <a:xfrm>
            <a:off x="5512928" y="5684495"/>
            <a:ext cx="699911" cy="270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065B53-7900-9240-856D-EA881B876A98}"/>
              </a:ext>
            </a:extLst>
          </p:cNvPr>
          <p:cNvSpPr txBox="1"/>
          <p:nvPr/>
        </p:nvSpPr>
        <p:spPr>
          <a:xfrm>
            <a:off x="9127587" y="5450510"/>
            <a:ext cx="2686569" cy="646331"/>
          </a:xfrm>
          <a:prstGeom prst="rect">
            <a:avLst/>
          </a:prstGeom>
          <a:noFill/>
        </p:spPr>
        <p:txBody>
          <a:bodyPr wrap="none" rtlCol="0">
            <a:spAutoFit/>
          </a:bodyPr>
          <a:lstStyle/>
          <a:p>
            <a:r>
              <a:rPr lang="en-US">
                <a:solidFill>
                  <a:srgbClr val="475BC9"/>
                </a:solidFill>
              </a:rPr>
              <a:t>masses and redistribution</a:t>
            </a:r>
          </a:p>
          <a:p>
            <a:r>
              <a:rPr lang="en-US">
                <a:solidFill>
                  <a:srgbClr val="475BC9"/>
                </a:solidFill>
              </a:rPr>
              <a:t>e.g., LS sends mass to LI</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F0C1B6E-CE19-8846-BC62-6A5A78FD581A}"/>
                  </a:ext>
                </a:extLst>
              </p:cNvPr>
              <p:cNvGraphicFramePr>
                <a:graphicFrameLocks noGrp="1"/>
              </p:cNvGraphicFramePr>
              <p:nvPr>
                <p:extLst>
                  <p:ext uri="{D42A27DB-BD31-4B8C-83A1-F6EECF244321}">
                    <p14:modId xmlns:p14="http://schemas.microsoft.com/office/powerpoint/2010/main" val="1221297778"/>
                  </p:ext>
                </p:extLst>
              </p:nvPr>
            </p:nvGraphicFramePr>
            <p:xfrm>
              <a:off x="966936" y="1588346"/>
              <a:ext cx="7779639" cy="1483360"/>
            </p:xfrm>
            <a:graphic>
              <a:graphicData uri="http://schemas.openxmlformats.org/drawingml/2006/table">
                <a:tbl>
                  <a:tblPr firstRow="1" bandRow="1">
                    <a:tableStyleId>{5C22544A-7EE6-4342-B048-85BDC9FD1C3A}</a:tableStyleId>
                  </a:tblPr>
                  <a:tblGrid>
                    <a:gridCol w="1683639">
                      <a:extLst>
                        <a:ext uri="{9D8B030D-6E8A-4147-A177-3AD203B41FA5}">
                          <a16:colId xmlns:a16="http://schemas.microsoft.com/office/drawing/2014/main" val="1015210819"/>
                        </a:ext>
                      </a:extLst>
                    </a:gridCol>
                    <a:gridCol w="2032000">
                      <a:extLst>
                        <a:ext uri="{9D8B030D-6E8A-4147-A177-3AD203B41FA5}">
                          <a16:colId xmlns:a16="http://schemas.microsoft.com/office/drawing/2014/main" val="1685097472"/>
                        </a:ext>
                      </a:extLst>
                    </a:gridCol>
                    <a:gridCol w="2032000">
                      <a:extLst>
                        <a:ext uri="{9D8B030D-6E8A-4147-A177-3AD203B41FA5}">
                          <a16:colId xmlns:a16="http://schemas.microsoft.com/office/drawing/2014/main" val="1065423531"/>
                        </a:ext>
                      </a:extLst>
                    </a:gridCol>
                    <a:gridCol w="2032000">
                      <a:extLst>
                        <a:ext uri="{9D8B030D-6E8A-4147-A177-3AD203B41FA5}">
                          <a16:colId xmlns:a16="http://schemas.microsoft.com/office/drawing/2014/main" val="1715540183"/>
                        </a:ext>
                      </a:extLst>
                    </a:gridCol>
                  </a:tblGrid>
                  <a:tr h="370840">
                    <a:tc>
                      <a:txBody>
                        <a:bodyPr/>
                        <a:lstStyle/>
                        <a:p>
                          <a:endParaRPr lang="en-US"/>
                        </a:p>
                      </a:txBody>
                      <a:tcPr/>
                    </a:tc>
                    <a:tc>
                      <a:txBody>
                        <a:bodyPr/>
                        <a:lstStyle/>
                        <a:p>
                          <a:r>
                            <a:rPr lang="en-US"/>
                            <a:t>ABM</a:t>
                          </a:r>
                        </a:p>
                      </a:txBody>
                      <a:tcPr/>
                    </a:tc>
                    <a:tc>
                      <a:txBody>
                        <a:bodyPr/>
                        <a:lstStyle/>
                        <a:p>
                          <a:r>
                            <a:rPr lang="en-US"/>
                            <a:t>PGM</a:t>
                          </a:r>
                        </a:p>
                      </a:txBody>
                      <a:tcPr/>
                    </a:tc>
                    <a:tc>
                      <a:txBody>
                        <a:bodyPr/>
                        <a:lstStyle/>
                        <a:p>
                          <a:r>
                            <a:rPr lang="en-US"/>
                            <a:t>Compartmental</a:t>
                          </a:r>
                        </a:p>
                      </a:txBody>
                      <a:tcPr/>
                    </a:tc>
                    <a:extLst>
                      <a:ext uri="{0D108BD9-81ED-4DB2-BD59-A6C34878D82A}">
                        <a16:rowId xmlns:a16="http://schemas.microsoft.com/office/drawing/2014/main" val="1536138970"/>
                      </a:ext>
                    </a:extLst>
                  </a:tr>
                  <a:tr h="370840">
                    <a:tc>
                      <a:txBody>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𝑐</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1</m:t>
                                  </m:r>
                                </m:sub>
                              </m:sSub>
                            </m:oMath>
                          </a14:m>
                          <a:r>
                            <a:rPr lang="en-US"/>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2</m:t>
                                  </m:r>
                                </m:sub>
                              </m:sSub>
                            </m:oMath>
                          </a14:m>
                          <a:r>
                            <a:rPr lang="en-US"/>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𝑘</m:t>
                                  </m:r>
                                </m:sub>
                              </m:sSub>
                            </m:oMath>
                          </a14:m>
                          <a:endParaRPr lang="en-US"/>
                        </a:p>
                      </a:txBody>
                      <a:tcPr/>
                    </a:tc>
                    <a:tc>
                      <a:txBody>
                        <a:bodyPr/>
                        <a:lstStyle/>
                        <a:p>
                          <a:r>
                            <a:rPr lang="en-US"/>
                            <a:t>Group</a:t>
                          </a:r>
                        </a:p>
                      </a:txBody>
                      <a:tcPr/>
                    </a:tc>
                    <a:tc>
                      <a:txBody>
                        <a:bodyPr/>
                        <a:lstStyle/>
                        <a:p>
                          <a:r>
                            <a:rPr lang="en-US"/>
                            <a:t>Joint state</a:t>
                          </a:r>
                        </a:p>
                      </a:txBody>
                      <a:tcPr/>
                    </a:tc>
                    <a:tc>
                      <a:txBody>
                        <a:bodyPr/>
                        <a:lstStyle/>
                        <a:p>
                          <a:r>
                            <a:rPr lang="en-US"/>
                            <a:t>Compartment</a:t>
                          </a:r>
                        </a:p>
                      </a:txBody>
                      <a:tcPr/>
                    </a:tc>
                    <a:extLst>
                      <a:ext uri="{0D108BD9-81ED-4DB2-BD59-A6C34878D82A}">
                        <a16:rowId xmlns:a16="http://schemas.microsoft.com/office/drawing/2014/main" val="3099698306"/>
                      </a:ext>
                    </a:extLst>
                  </a:tr>
                  <a:tr h="370840">
                    <a:tc>
                      <a:txBody>
                        <a:bodyPr/>
                        <a:lstStyle/>
                        <a:p>
                          <a:r>
                            <a:rPr lang="en-US"/>
                            <a:t>m(c)</a:t>
                          </a:r>
                        </a:p>
                      </a:txBody>
                      <a:tcPr/>
                    </a:tc>
                    <a:tc>
                      <a:txBody>
                        <a:bodyPr/>
                        <a:lstStyle/>
                        <a:p>
                          <a:r>
                            <a:rPr lang="en-US"/>
                            <a:t>Group size</a:t>
                          </a:r>
                        </a:p>
                      </a:txBody>
                      <a:tcPr/>
                    </a:tc>
                    <a:tc>
                      <a:txBody>
                        <a:bodyPr/>
                        <a:lstStyle/>
                        <a:p>
                          <a:r>
                            <a:rPr lang="en-US"/>
                            <a:t>Joint probability</a:t>
                          </a:r>
                        </a:p>
                      </a:txBody>
                      <a:tcPr/>
                    </a:tc>
                    <a:tc>
                      <a:txBody>
                        <a:bodyPr/>
                        <a:lstStyle/>
                        <a:p>
                          <a:r>
                            <a:rPr lang="en-US"/>
                            <a:t>Compartment size</a:t>
                          </a:r>
                        </a:p>
                      </a:txBody>
                      <a:tcPr/>
                    </a:tc>
                    <a:extLst>
                      <a:ext uri="{0D108BD9-81ED-4DB2-BD59-A6C34878D82A}">
                        <a16:rowId xmlns:a16="http://schemas.microsoft.com/office/drawing/2014/main" val="522163573"/>
                      </a:ext>
                    </a:extLst>
                  </a:tr>
                  <a:tr h="370840">
                    <a:tc>
                      <a:txBody>
                        <a:bodyPr/>
                        <a:lstStyle/>
                        <a:p>
                          <a:r>
                            <a:rPr lang="en-US"/>
                            <a:t>m</a:t>
                          </a:r>
                          <a:r>
                            <a:rPr lang="en-US" baseline="-25000"/>
                            <a:t>t</a:t>
                          </a:r>
                          <a:r>
                            <a:rPr lang="en-US"/>
                            <a:t>(c</a:t>
                          </a:r>
                          <a:r>
                            <a:rPr lang="en-US" baseline="-25000"/>
                            <a:t>i</a:t>
                          </a:r>
                          <a:r>
                            <a:rPr lang="en-US"/>
                            <a:t>) -&gt; m</a:t>
                          </a:r>
                          <a:r>
                            <a:rPr lang="en-US" baseline="-25000"/>
                            <a:t>t+1</a:t>
                          </a:r>
                          <a:r>
                            <a:rPr lang="en-US"/>
                            <a:t>(c</a:t>
                          </a:r>
                          <a:r>
                            <a:rPr lang="en-US" baseline="-25000"/>
                            <a:t>i</a:t>
                          </a:r>
                          <a:r>
                            <a:rPr lang="en-US"/>
                            <a:t>)</a:t>
                          </a:r>
                        </a:p>
                      </a:txBody>
                      <a:tcPr/>
                    </a:tc>
                    <a:tc>
                      <a:txBody>
                        <a:bodyPr/>
                        <a:lstStyle/>
                        <a:p>
                          <a:r>
                            <a:rPr lang="en-US"/>
                            <a:t>Rules</a:t>
                          </a:r>
                        </a:p>
                      </a:txBody>
                      <a:tcPr/>
                    </a:tc>
                    <a:tc>
                      <a:txBody>
                        <a:bodyPr/>
                        <a:lstStyle/>
                        <a:p>
                          <a:r>
                            <a:rPr lang="en-US"/>
                            <a:t>Conditional Probs.*</a:t>
                          </a:r>
                        </a:p>
                      </a:txBody>
                      <a:tcPr/>
                    </a:tc>
                    <a:tc>
                      <a:txBody>
                        <a:bodyPr/>
                        <a:lstStyle/>
                        <a:p>
                          <a:r>
                            <a:rPr lang="en-US"/>
                            <a:t>ODEs</a:t>
                          </a:r>
                        </a:p>
                      </a:txBody>
                      <a:tcPr/>
                    </a:tc>
                    <a:extLst>
                      <a:ext uri="{0D108BD9-81ED-4DB2-BD59-A6C34878D82A}">
                        <a16:rowId xmlns:a16="http://schemas.microsoft.com/office/drawing/2014/main" val="3663381330"/>
                      </a:ext>
                    </a:extLst>
                  </a:tr>
                </a:tbl>
              </a:graphicData>
            </a:graphic>
          </p:graphicFrame>
        </mc:Choice>
        <mc:Fallback xmlns="">
          <p:graphicFrame>
            <p:nvGraphicFramePr>
              <p:cNvPr id="10" name="Table 9">
                <a:extLst>
                  <a:ext uri="{FF2B5EF4-FFF2-40B4-BE49-F238E27FC236}">
                    <a16:creationId xmlns:a16="http://schemas.microsoft.com/office/drawing/2014/main" id="{7F0C1B6E-CE19-8846-BC62-6A5A78FD581A}"/>
                  </a:ext>
                </a:extLst>
              </p:cNvPr>
              <p:cNvGraphicFramePr>
                <a:graphicFrameLocks noGrp="1"/>
              </p:cNvGraphicFramePr>
              <p:nvPr>
                <p:extLst>
                  <p:ext uri="{D42A27DB-BD31-4B8C-83A1-F6EECF244321}">
                    <p14:modId xmlns:p14="http://schemas.microsoft.com/office/powerpoint/2010/main" val="1221297778"/>
                  </p:ext>
                </p:extLst>
              </p:nvPr>
            </p:nvGraphicFramePr>
            <p:xfrm>
              <a:off x="966936" y="1588346"/>
              <a:ext cx="7779639" cy="1483360"/>
            </p:xfrm>
            <a:graphic>
              <a:graphicData uri="http://schemas.openxmlformats.org/drawingml/2006/table">
                <a:tbl>
                  <a:tblPr firstRow="1" bandRow="1">
                    <a:tableStyleId>{5C22544A-7EE6-4342-B048-85BDC9FD1C3A}</a:tableStyleId>
                  </a:tblPr>
                  <a:tblGrid>
                    <a:gridCol w="1683639">
                      <a:extLst>
                        <a:ext uri="{9D8B030D-6E8A-4147-A177-3AD203B41FA5}">
                          <a16:colId xmlns:a16="http://schemas.microsoft.com/office/drawing/2014/main" val="1015210819"/>
                        </a:ext>
                      </a:extLst>
                    </a:gridCol>
                    <a:gridCol w="2032000">
                      <a:extLst>
                        <a:ext uri="{9D8B030D-6E8A-4147-A177-3AD203B41FA5}">
                          <a16:colId xmlns:a16="http://schemas.microsoft.com/office/drawing/2014/main" val="1685097472"/>
                        </a:ext>
                      </a:extLst>
                    </a:gridCol>
                    <a:gridCol w="2032000">
                      <a:extLst>
                        <a:ext uri="{9D8B030D-6E8A-4147-A177-3AD203B41FA5}">
                          <a16:colId xmlns:a16="http://schemas.microsoft.com/office/drawing/2014/main" val="1065423531"/>
                        </a:ext>
                      </a:extLst>
                    </a:gridCol>
                    <a:gridCol w="2032000">
                      <a:extLst>
                        <a:ext uri="{9D8B030D-6E8A-4147-A177-3AD203B41FA5}">
                          <a16:colId xmlns:a16="http://schemas.microsoft.com/office/drawing/2014/main" val="1715540183"/>
                        </a:ext>
                      </a:extLst>
                    </a:gridCol>
                  </a:tblGrid>
                  <a:tr h="370840">
                    <a:tc>
                      <a:txBody>
                        <a:bodyPr/>
                        <a:lstStyle/>
                        <a:p>
                          <a:endParaRPr lang="en-US"/>
                        </a:p>
                      </a:txBody>
                      <a:tcPr/>
                    </a:tc>
                    <a:tc>
                      <a:txBody>
                        <a:bodyPr/>
                        <a:lstStyle/>
                        <a:p>
                          <a:r>
                            <a:rPr lang="en-US"/>
                            <a:t>ABM</a:t>
                          </a:r>
                        </a:p>
                      </a:txBody>
                      <a:tcPr/>
                    </a:tc>
                    <a:tc>
                      <a:txBody>
                        <a:bodyPr/>
                        <a:lstStyle/>
                        <a:p>
                          <a:r>
                            <a:rPr lang="en-US"/>
                            <a:t>PGM</a:t>
                          </a:r>
                        </a:p>
                      </a:txBody>
                      <a:tcPr/>
                    </a:tc>
                    <a:tc>
                      <a:txBody>
                        <a:bodyPr/>
                        <a:lstStyle/>
                        <a:p>
                          <a:r>
                            <a:rPr lang="en-US"/>
                            <a:t>Compartmental</a:t>
                          </a:r>
                        </a:p>
                      </a:txBody>
                      <a:tcPr/>
                    </a:tc>
                    <a:extLst>
                      <a:ext uri="{0D108BD9-81ED-4DB2-BD59-A6C34878D82A}">
                        <a16:rowId xmlns:a16="http://schemas.microsoft.com/office/drawing/2014/main" val="1536138970"/>
                      </a:ext>
                    </a:extLst>
                  </a:tr>
                  <a:tr h="370840">
                    <a:tc>
                      <a:txBody>
                        <a:bodyPr/>
                        <a:lstStyle/>
                        <a:p>
                          <a:endParaRPr lang="en-US"/>
                        </a:p>
                      </a:txBody>
                      <a:tcPr>
                        <a:blipFill>
                          <a:blip r:embed="rId3"/>
                          <a:stretch>
                            <a:fillRect l="-752" t="-106667" r="-361654" b="-216667"/>
                          </a:stretch>
                        </a:blipFill>
                      </a:tcPr>
                    </a:tc>
                    <a:tc>
                      <a:txBody>
                        <a:bodyPr/>
                        <a:lstStyle/>
                        <a:p>
                          <a:r>
                            <a:rPr lang="en-US"/>
                            <a:t>Group</a:t>
                          </a:r>
                        </a:p>
                      </a:txBody>
                      <a:tcPr/>
                    </a:tc>
                    <a:tc>
                      <a:txBody>
                        <a:bodyPr/>
                        <a:lstStyle/>
                        <a:p>
                          <a:r>
                            <a:rPr lang="en-US"/>
                            <a:t>Joint state</a:t>
                          </a:r>
                        </a:p>
                      </a:txBody>
                      <a:tcPr/>
                    </a:tc>
                    <a:tc>
                      <a:txBody>
                        <a:bodyPr/>
                        <a:lstStyle/>
                        <a:p>
                          <a:r>
                            <a:rPr lang="en-US"/>
                            <a:t>Compartment</a:t>
                          </a:r>
                        </a:p>
                      </a:txBody>
                      <a:tcPr/>
                    </a:tc>
                    <a:extLst>
                      <a:ext uri="{0D108BD9-81ED-4DB2-BD59-A6C34878D82A}">
                        <a16:rowId xmlns:a16="http://schemas.microsoft.com/office/drawing/2014/main" val="3099698306"/>
                      </a:ext>
                    </a:extLst>
                  </a:tr>
                  <a:tr h="370840">
                    <a:tc>
                      <a:txBody>
                        <a:bodyPr/>
                        <a:lstStyle/>
                        <a:p>
                          <a:r>
                            <a:rPr lang="en-US"/>
                            <a:t>m(c)</a:t>
                          </a:r>
                        </a:p>
                      </a:txBody>
                      <a:tcPr/>
                    </a:tc>
                    <a:tc>
                      <a:txBody>
                        <a:bodyPr/>
                        <a:lstStyle/>
                        <a:p>
                          <a:r>
                            <a:rPr lang="en-US"/>
                            <a:t>Group size</a:t>
                          </a:r>
                        </a:p>
                      </a:txBody>
                      <a:tcPr/>
                    </a:tc>
                    <a:tc>
                      <a:txBody>
                        <a:bodyPr/>
                        <a:lstStyle/>
                        <a:p>
                          <a:r>
                            <a:rPr lang="en-US"/>
                            <a:t>Joint probability</a:t>
                          </a:r>
                        </a:p>
                      </a:txBody>
                      <a:tcPr/>
                    </a:tc>
                    <a:tc>
                      <a:txBody>
                        <a:bodyPr/>
                        <a:lstStyle/>
                        <a:p>
                          <a:r>
                            <a:rPr lang="en-US"/>
                            <a:t>Compartment size</a:t>
                          </a:r>
                        </a:p>
                      </a:txBody>
                      <a:tcPr/>
                    </a:tc>
                    <a:extLst>
                      <a:ext uri="{0D108BD9-81ED-4DB2-BD59-A6C34878D82A}">
                        <a16:rowId xmlns:a16="http://schemas.microsoft.com/office/drawing/2014/main" val="522163573"/>
                      </a:ext>
                    </a:extLst>
                  </a:tr>
                  <a:tr h="370840">
                    <a:tc>
                      <a:txBody>
                        <a:bodyPr/>
                        <a:lstStyle/>
                        <a:p>
                          <a:r>
                            <a:rPr lang="en-US"/>
                            <a:t>m</a:t>
                          </a:r>
                          <a:r>
                            <a:rPr lang="en-US" baseline="-25000"/>
                            <a:t>t</a:t>
                          </a:r>
                          <a:r>
                            <a:rPr lang="en-US"/>
                            <a:t>(c</a:t>
                          </a:r>
                          <a:r>
                            <a:rPr lang="en-US" baseline="-25000"/>
                            <a:t>i</a:t>
                          </a:r>
                          <a:r>
                            <a:rPr lang="en-US"/>
                            <a:t>) -&gt; m</a:t>
                          </a:r>
                          <a:r>
                            <a:rPr lang="en-US" baseline="-25000"/>
                            <a:t>t+1</a:t>
                          </a:r>
                          <a:r>
                            <a:rPr lang="en-US"/>
                            <a:t>(c</a:t>
                          </a:r>
                          <a:r>
                            <a:rPr lang="en-US" baseline="-25000"/>
                            <a:t>i</a:t>
                          </a:r>
                          <a:r>
                            <a:rPr lang="en-US"/>
                            <a:t>)</a:t>
                          </a:r>
                        </a:p>
                      </a:txBody>
                      <a:tcPr/>
                    </a:tc>
                    <a:tc>
                      <a:txBody>
                        <a:bodyPr/>
                        <a:lstStyle/>
                        <a:p>
                          <a:r>
                            <a:rPr lang="en-US"/>
                            <a:t>Rules</a:t>
                          </a:r>
                        </a:p>
                      </a:txBody>
                      <a:tcPr/>
                    </a:tc>
                    <a:tc>
                      <a:txBody>
                        <a:bodyPr/>
                        <a:lstStyle/>
                        <a:p>
                          <a:r>
                            <a:rPr lang="en-US"/>
                            <a:t>Conditional Probs.*</a:t>
                          </a:r>
                        </a:p>
                      </a:txBody>
                      <a:tcPr/>
                    </a:tc>
                    <a:tc>
                      <a:txBody>
                        <a:bodyPr/>
                        <a:lstStyle/>
                        <a:p>
                          <a:r>
                            <a:rPr lang="en-US"/>
                            <a:t>ODEs</a:t>
                          </a:r>
                        </a:p>
                      </a:txBody>
                      <a:tcPr/>
                    </a:tc>
                    <a:extLst>
                      <a:ext uri="{0D108BD9-81ED-4DB2-BD59-A6C34878D82A}">
                        <a16:rowId xmlns:a16="http://schemas.microsoft.com/office/drawing/2014/main" val="3663381330"/>
                      </a:ext>
                    </a:extLst>
                  </a:tr>
                </a:tbl>
              </a:graphicData>
            </a:graphic>
          </p:graphicFrame>
        </mc:Fallback>
      </mc:AlternateContent>
      <p:sp>
        <p:nvSpPr>
          <p:cNvPr id="11" name="TextBox 10">
            <a:extLst>
              <a:ext uri="{FF2B5EF4-FFF2-40B4-BE49-F238E27FC236}">
                <a16:creationId xmlns:a16="http://schemas.microsoft.com/office/drawing/2014/main" id="{E4513D23-D432-224B-9E5D-AE2B81351B10}"/>
              </a:ext>
            </a:extLst>
          </p:cNvPr>
          <p:cNvSpPr txBox="1"/>
          <p:nvPr/>
        </p:nvSpPr>
        <p:spPr>
          <a:xfrm>
            <a:off x="966936" y="3428743"/>
            <a:ext cx="8160651" cy="369332"/>
          </a:xfrm>
          <a:prstGeom prst="rect">
            <a:avLst/>
          </a:prstGeom>
          <a:noFill/>
        </p:spPr>
        <p:txBody>
          <a:bodyPr wrap="square" rtlCol="0">
            <a:spAutoFit/>
          </a:bodyPr>
          <a:lstStyle/>
          <a:p>
            <a:r>
              <a:rPr lang="en-US"/>
              <a:t>*However, CPTs change from one iteration to the next</a:t>
            </a:r>
          </a:p>
        </p:txBody>
      </p:sp>
    </p:spTree>
    <p:extLst>
      <p:ext uri="{BB962C8B-B14F-4D97-AF65-F5344CB8AC3E}">
        <p14:creationId xmlns:p14="http://schemas.microsoft.com/office/powerpoint/2010/main" val="305093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1DCC1E93-040E-4C41-ACFD-4B40C3272B41}"/>
              </a:ext>
            </a:extLst>
          </p:cNvPr>
          <p:cNvSpPr/>
          <p:nvPr/>
        </p:nvSpPr>
        <p:spPr>
          <a:xfrm>
            <a:off x="640080" y="874119"/>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PRAM</a:t>
            </a:r>
          </a:p>
        </p:txBody>
      </p:sp>
      <p:sp>
        <p:nvSpPr>
          <p:cNvPr id="5" name="Parallelogram 4">
            <a:extLst>
              <a:ext uri="{FF2B5EF4-FFF2-40B4-BE49-F238E27FC236}">
                <a16:creationId xmlns:a16="http://schemas.microsoft.com/office/drawing/2014/main" id="{E8874F02-B3BE-5A47-ADA9-AD0A13A94FC6}"/>
              </a:ext>
            </a:extLst>
          </p:cNvPr>
          <p:cNvSpPr/>
          <p:nvPr/>
        </p:nvSpPr>
        <p:spPr>
          <a:xfrm>
            <a:off x="402736" y="2652951"/>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Graphical models, ABMs, ODE models, compartmental models</a:t>
            </a:r>
          </a:p>
        </p:txBody>
      </p:sp>
      <p:sp>
        <p:nvSpPr>
          <p:cNvPr id="6" name="Parallelogram 5">
            <a:extLst>
              <a:ext uri="{FF2B5EF4-FFF2-40B4-BE49-F238E27FC236}">
                <a16:creationId xmlns:a16="http://schemas.microsoft.com/office/drawing/2014/main" id="{76A651EC-A4F8-2640-9269-BDF783342733}"/>
              </a:ext>
            </a:extLst>
          </p:cNvPr>
          <p:cNvSpPr/>
          <p:nvPr/>
        </p:nvSpPr>
        <p:spPr>
          <a:xfrm>
            <a:off x="402736" y="4431784"/>
            <a:ext cx="4610176" cy="685473"/>
          </a:xfrm>
          <a:prstGeom prst="parallelogram">
            <a:avLst>
              <a:gd name="adj" fmla="val 9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Executable models</a:t>
            </a:r>
          </a:p>
        </p:txBody>
      </p:sp>
      <p:cxnSp>
        <p:nvCxnSpPr>
          <p:cNvPr id="9" name="Straight Arrow Connector 8">
            <a:extLst>
              <a:ext uri="{FF2B5EF4-FFF2-40B4-BE49-F238E27FC236}">
                <a16:creationId xmlns:a16="http://schemas.microsoft.com/office/drawing/2014/main" id="{4C1B5CAC-B856-654B-8D09-4D9F5D892BAB}"/>
              </a:ext>
            </a:extLst>
          </p:cNvPr>
          <p:cNvCxnSpPr>
            <a:cxnSpLocks/>
          </p:cNvCxnSpPr>
          <p:nvPr/>
        </p:nvCxnSpPr>
        <p:spPr>
          <a:xfrm flipH="1">
            <a:off x="2128603" y="1439333"/>
            <a:ext cx="1782160" cy="118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93070B4-8E83-AC41-8C47-032E72C55AF6}"/>
              </a:ext>
            </a:extLst>
          </p:cNvPr>
          <p:cNvCxnSpPr>
            <a:cxnSpLocks/>
            <a:endCxn id="5" idx="0"/>
          </p:cNvCxnSpPr>
          <p:nvPr/>
        </p:nvCxnSpPr>
        <p:spPr>
          <a:xfrm flipH="1">
            <a:off x="2707824" y="1439333"/>
            <a:ext cx="1202939" cy="12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A008F4F-D8DD-5542-9008-1DA045CED712}"/>
              </a:ext>
            </a:extLst>
          </p:cNvPr>
          <p:cNvCxnSpPr>
            <a:cxnSpLocks/>
          </p:cNvCxnSpPr>
          <p:nvPr/>
        </p:nvCxnSpPr>
        <p:spPr>
          <a:xfrm flipH="1">
            <a:off x="3242733" y="1439333"/>
            <a:ext cx="668030" cy="118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1DEC8D-1367-894A-AE8F-8B9BDDC9C133}"/>
              </a:ext>
            </a:extLst>
          </p:cNvPr>
          <p:cNvCxnSpPr>
            <a:cxnSpLocks/>
          </p:cNvCxnSpPr>
          <p:nvPr/>
        </p:nvCxnSpPr>
        <p:spPr>
          <a:xfrm flipH="1">
            <a:off x="3835401" y="1439333"/>
            <a:ext cx="75362"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63F0511-070E-B34E-9D3A-734DD159F4BC}"/>
              </a:ext>
            </a:extLst>
          </p:cNvPr>
          <p:cNvSpPr/>
          <p:nvPr/>
        </p:nvSpPr>
        <p:spPr>
          <a:xfrm>
            <a:off x="3674438" y="919133"/>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9F0325A-439F-BA41-A31C-C110542BB741}"/>
              </a:ext>
            </a:extLst>
          </p:cNvPr>
          <p:cNvCxnSpPr/>
          <p:nvPr/>
        </p:nvCxnSpPr>
        <p:spPr>
          <a:xfrm flipH="1">
            <a:off x="1947333" y="3344333"/>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0F8FA8-C63E-7A4A-A314-ABA12486B4C1}"/>
              </a:ext>
            </a:extLst>
          </p:cNvPr>
          <p:cNvCxnSpPr/>
          <p:nvPr/>
        </p:nvCxnSpPr>
        <p:spPr>
          <a:xfrm flipH="1">
            <a:off x="2699357" y="3332840"/>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2E59D8-D945-FB43-9D9B-DE51FD0C7FAB}"/>
              </a:ext>
            </a:extLst>
          </p:cNvPr>
          <p:cNvCxnSpPr/>
          <p:nvPr/>
        </p:nvCxnSpPr>
        <p:spPr>
          <a:xfrm flipH="1">
            <a:off x="3234266" y="3332840"/>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382C5C-FA9A-D94C-8A59-FAC3119362C6}"/>
              </a:ext>
            </a:extLst>
          </p:cNvPr>
          <p:cNvCxnSpPr/>
          <p:nvPr/>
        </p:nvCxnSpPr>
        <p:spPr>
          <a:xfrm flipH="1">
            <a:off x="3822282" y="3338277"/>
            <a:ext cx="846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88970092-1825-F44C-B103-7139C61D5B9F}"/>
              </a:ext>
            </a:extLst>
          </p:cNvPr>
          <p:cNvSpPr/>
          <p:nvPr/>
        </p:nvSpPr>
        <p:spPr>
          <a:xfrm>
            <a:off x="1603670" y="512733"/>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E9498D3-63D9-1048-8FA4-DA1C250AACB3}"/>
              </a:ext>
            </a:extLst>
          </p:cNvPr>
          <p:cNvSpPr/>
          <p:nvPr/>
        </p:nvSpPr>
        <p:spPr>
          <a:xfrm>
            <a:off x="548816" y="954388"/>
            <a:ext cx="524933" cy="524933"/>
          </a:xfrm>
          <a:prstGeom prst="ellipse">
            <a:avLst/>
          </a:prstGeom>
          <a:gradFill flip="none" rotWithShape="1">
            <a:gsLst>
              <a:gs pos="0">
                <a:schemeClr val="accent1">
                  <a:lumMod val="75000"/>
                </a:schemeClr>
              </a:gs>
              <a:gs pos="57000">
                <a:schemeClr val="accent1">
                  <a:tint val="44500"/>
                  <a:satMod val="160000"/>
                  <a:lumMod val="66000"/>
                  <a:lumOff val="34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E721605-A326-7A44-B01A-F32205FFE5D1}"/>
              </a:ext>
            </a:extLst>
          </p:cNvPr>
          <p:cNvSpPr txBox="1"/>
          <p:nvPr/>
        </p:nvSpPr>
        <p:spPr>
          <a:xfrm>
            <a:off x="1503570" y="3612243"/>
            <a:ext cx="2906384" cy="369332"/>
          </a:xfrm>
          <a:prstGeom prst="rect">
            <a:avLst/>
          </a:prstGeom>
          <a:solidFill>
            <a:schemeClr val="bg1"/>
          </a:solidFill>
        </p:spPr>
        <p:txBody>
          <a:bodyPr wrap="square" rtlCol="0">
            <a:spAutoFit/>
          </a:bodyPr>
          <a:lstStyle/>
          <a:p>
            <a:r>
              <a:rPr lang="en-US"/>
              <a:t>semi-automated compilation</a:t>
            </a:r>
          </a:p>
        </p:txBody>
      </p:sp>
      <p:sp>
        <p:nvSpPr>
          <p:cNvPr id="35" name="Right Arrow 34">
            <a:extLst>
              <a:ext uri="{FF2B5EF4-FFF2-40B4-BE49-F238E27FC236}">
                <a16:creationId xmlns:a16="http://schemas.microsoft.com/office/drawing/2014/main" id="{52DAEE39-F1F1-0C4A-B77C-60D3E3C7BDDF}"/>
              </a:ext>
            </a:extLst>
          </p:cNvPr>
          <p:cNvSpPr/>
          <p:nvPr/>
        </p:nvSpPr>
        <p:spPr>
          <a:xfrm>
            <a:off x="5315507" y="4688993"/>
            <a:ext cx="1928940"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dynamic analysis</a:t>
            </a:r>
          </a:p>
        </p:txBody>
      </p:sp>
      <p:sp>
        <p:nvSpPr>
          <p:cNvPr id="36" name="Right Arrow 35">
            <a:extLst>
              <a:ext uri="{FF2B5EF4-FFF2-40B4-BE49-F238E27FC236}">
                <a16:creationId xmlns:a16="http://schemas.microsoft.com/office/drawing/2014/main" id="{5B71F716-73A3-D640-A5CE-D3FAC43E34B2}"/>
              </a:ext>
            </a:extLst>
          </p:cNvPr>
          <p:cNvSpPr/>
          <p:nvPr/>
        </p:nvSpPr>
        <p:spPr>
          <a:xfrm>
            <a:off x="5315507" y="2904576"/>
            <a:ext cx="1928940"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static analysis</a:t>
            </a:r>
          </a:p>
        </p:txBody>
      </p:sp>
      <p:sp>
        <p:nvSpPr>
          <p:cNvPr id="38" name="TextBox 37">
            <a:extLst>
              <a:ext uri="{FF2B5EF4-FFF2-40B4-BE49-F238E27FC236}">
                <a16:creationId xmlns:a16="http://schemas.microsoft.com/office/drawing/2014/main" id="{5351817D-9E7F-214E-A1AC-47ADAB410D4F}"/>
              </a:ext>
            </a:extLst>
          </p:cNvPr>
          <p:cNvSpPr txBox="1"/>
          <p:nvPr/>
        </p:nvSpPr>
        <p:spPr>
          <a:xfrm>
            <a:off x="7711540" y="2652951"/>
            <a:ext cx="3562202" cy="646331"/>
          </a:xfrm>
          <a:prstGeom prst="rect">
            <a:avLst/>
          </a:prstGeom>
          <a:noFill/>
        </p:spPr>
        <p:txBody>
          <a:bodyPr wrap="square" rtlCol="0">
            <a:spAutoFit/>
          </a:bodyPr>
          <a:lstStyle/>
          <a:p>
            <a:r>
              <a:rPr lang="en-US"/>
              <a:t>factorizations, conditional independence, feature selection...</a:t>
            </a:r>
          </a:p>
        </p:txBody>
      </p:sp>
      <p:sp>
        <p:nvSpPr>
          <p:cNvPr id="39" name="TextBox 38">
            <a:extLst>
              <a:ext uri="{FF2B5EF4-FFF2-40B4-BE49-F238E27FC236}">
                <a16:creationId xmlns:a16="http://schemas.microsoft.com/office/drawing/2014/main" id="{A7BABE85-D0BF-8A4A-8F56-EA05F8F1A7E9}"/>
              </a:ext>
            </a:extLst>
          </p:cNvPr>
          <p:cNvSpPr txBox="1"/>
          <p:nvPr/>
        </p:nvSpPr>
        <p:spPr>
          <a:xfrm>
            <a:off x="7711540" y="4470926"/>
            <a:ext cx="3562202" cy="646331"/>
          </a:xfrm>
          <a:prstGeom prst="rect">
            <a:avLst/>
          </a:prstGeom>
          <a:noFill/>
        </p:spPr>
        <p:txBody>
          <a:bodyPr wrap="square" rtlCol="0">
            <a:spAutoFit/>
          </a:bodyPr>
          <a:lstStyle/>
          <a:p>
            <a:r>
              <a:rPr lang="en-US"/>
              <a:t>dynamics, convergence, emergent properties...</a:t>
            </a:r>
          </a:p>
        </p:txBody>
      </p:sp>
      <p:sp>
        <p:nvSpPr>
          <p:cNvPr id="40" name="Curved Right Arrow 39">
            <a:extLst>
              <a:ext uri="{FF2B5EF4-FFF2-40B4-BE49-F238E27FC236}">
                <a16:creationId xmlns:a16="http://schemas.microsoft.com/office/drawing/2014/main" id="{55FAA98B-63A4-4048-8E71-953352A84415}"/>
              </a:ext>
            </a:extLst>
          </p:cNvPr>
          <p:cNvSpPr/>
          <p:nvPr/>
        </p:nvSpPr>
        <p:spPr>
          <a:xfrm rot="10800000">
            <a:off x="5318815" y="3321183"/>
            <a:ext cx="648182" cy="135902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BD9C6B21-6121-DB40-A185-8650D1F7D522}"/>
              </a:ext>
            </a:extLst>
          </p:cNvPr>
          <p:cNvSpPr txBox="1"/>
          <p:nvPr/>
        </p:nvSpPr>
        <p:spPr>
          <a:xfrm>
            <a:off x="6238754" y="3773347"/>
            <a:ext cx="3923818" cy="369332"/>
          </a:xfrm>
          <a:prstGeom prst="rect">
            <a:avLst/>
          </a:prstGeom>
          <a:noFill/>
        </p:spPr>
        <p:txBody>
          <a:bodyPr wrap="square" rtlCol="0">
            <a:spAutoFit/>
          </a:bodyPr>
          <a:lstStyle/>
          <a:p>
            <a:r>
              <a:rPr lang="en-US"/>
              <a:t>sampling, parameter estimation, </a:t>
            </a:r>
          </a:p>
        </p:txBody>
      </p:sp>
      <p:sp>
        <p:nvSpPr>
          <p:cNvPr id="2" name="Oval 1">
            <a:extLst>
              <a:ext uri="{FF2B5EF4-FFF2-40B4-BE49-F238E27FC236}">
                <a16:creationId xmlns:a16="http://schemas.microsoft.com/office/drawing/2014/main" id="{90692726-C357-9240-A8BB-31C6D22F60B8}"/>
              </a:ext>
            </a:extLst>
          </p:cNvPr>
          <p:cNvSpPr/>
          <p:nvPr/>
        </p:nvSpPr>
        <p:spPr>
          <a:xfrm>
            <a:off x="182880" y="2502683"/>
            <a:ext cx="5337810" cy="2727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210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24430</TotalTime>
  <Words>2029</Words>
  <Application>Microsoft Macintosh PowerPoint</Application>
  <PresentationFormat>Widescreen</PresentationFormat>
  <Paragraphs>249</Paragraphs>
  <Slides>16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Cambria Math</vt:lpstr>
      <vt:lpstr>Courier</vt:lpstr>
      <vt:lpstr>Tahoma</vt:lpstr>
      <vt:lpstr>Thonburi</vt:lpstr>
      <vt:lpstr>Times</vt:lpstr>
      <vt:lpstr>Office Theme</vt:lpstr>
      <vt:lpstr>The PRAM Metamodel and Compilation of Domain Models</vt:lpstr>
      <vt:lpstr>Goals</vt:lpstr>
      <vt:lpstr>PowerPoint Presentation</vt:lpstr>
      <vt:lpstr>PowerPoint Presentation</vt:lpstr>
      <vt:lpstr>Galois, Asimov, Pitt</vt:lpstr>
      <vt:lpstr>PRAM metamodel and inference:  Informal</vt:lpstr>
      <vt:lpstr>PRAM metamodel and inference: More formal</vt:lpstr>
      <vt:lpstr>One metamodel, several model types</vt:lpstr>
      <vt:lpstr>PowerPoint Presentation</vt:lpstr>
      <vt:lpstr>PRAM building blocks: Groups, relations, aggregators, rules</vt:lpstr>
      <vt:lpstr>Semi-autonomous Construction of prams</vt:lpstr>
      <vt:lpstr>Status</vt:lpstr>
      <vt:lpstr>PowerPoint Presentation</vt:lpstr>
      <vt:lpstr>PRAM building blocks: Groups, aggregators and rules</vt:lpstr>
      <vt:lpstr>The PRAM Engine Redistributes the Counts of Groups</vt:lpstr>
      <vt:lpstr>Suppose you wanted to quickly build a PRAM for Allegheny County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PRAM Demo</dc:title>
  <dc:creator>Cohen, Paul</dc:creator>
  <cp:lastModifiedBy>Cohen, Paul</cp:lastModifiedBy>
  <cp:revision>112</cp:revision>
  <dcterms:created xsi:type="dcterms:W3CDTF">2019-04-16T15:00:02Z</dcterms:created>
  <dcterms:modified xsi:type="dcterms:W3CDTF">2019-06-04T02:41:02Z</dcterms:modified>
</cp:coreProperties>
</file>